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5"/>
  </p:notesMasterIdLst>
  <p:sldIdLst>
    <p:sldId id="346" r:id="rId4"/>
    <p:sldId id="342" r:id="rId5"/>
    <p:sldId id="402" r:id="rId6"/>
    <p:sldId id="347" r:id="rId7"/>
    <p:sldId id="423" r:id="rId8"/>
    <p:sldId id="413" r:id="rId9"/>
    <p:sldId id="416" r:id="rId10"/>
    <p:sldId id="418" r:id="rId11"/>
    <p:sldId id="430" r:id="rId12"/>
    <p:sldId id="424" r:id="rId13"/>
    <p:sldId id="422" r:id="rId14"/>
    <p:sldId id="390" r:id="rId15"/>
    <p:sldId id="391" r:id="rId16"/>
    <p:sldId id="392" r:id="rId17"/>
    <p:sldId id="393" r:id="rId18"/>
    <p:sldId id="394" r:id="rId19"/>
    <p:sldId id="385" r:id="rId20"/>
    <p:sldId id="384" r:id="rId21"/>
    <p:sldId id="410" r:id="rId22"/>
    <p:sldId id="387" r:id="rId23"/>
    <p:sldId id="386" r:id="rId24"/>
    <p:sldId id="427" r:id="rId25"/>
    <p:sldId id="388" r:id="rId26"/>
    <p:sldId id="429" r:id="rId27"/>
    <p:sldId id="428" r:id="rId28"/>
    <p:sldId id="436" r:id="rId29"/>
    <p:sldId id="432" r:id="rId30"/>
    <p:sldId id="433" r:id="rId31"/>
    <p:sldId id="434" r:id="rId32"/>
    <p:sldId id="435" r:id="rId33"/>
    <p:sldId id="431" r:id="rId34"/>
    <p:sldId id="437" r:id="rId35"/>
    <p:sldId id="440" r:id="rId36"/>
    <p:sldId id="441" r:id="rId37"/>
    <p:sldId id="442" r:id="rId38"/>
    <p:sldId id="444" r:id="rId39"/>
    <p:sldId id="454" r:id="rId40"/>
    <p:sldId id="445" r:id="rId41"/>
    <p:sldId id="446" r:id="rId42"/>
    <p:sldId id="447" r:id="rId43"/>
    <p:sldId id="448" r:id="rId44"/>
    <p:sldId id="449" r:id="rId45"/>
    <p:sldId id="450" r:id="rId46"/>
    <p:sldId id="451" r:id="rId47"/>
    <p:sldId id="452" r:id="rId48"/>
    <p:sldId id="453" r:id="rId49"/>
    <p:sldId id="426" r:id="rId50"/>
    <p:sldId id="421" r:id="rId51"/>
    <p:sldId id="404" r:id="rId52"/>
    <p:sldId id="406" r:id="rId53"/>
    <p:sldId id="412" r:id="rId54"/>
    <p:sldId id="407" r:id="rId55"/>
    <p:sldId id="408" r:id="rId56"/>
    <p:sldId id="405" r:id="rId57"/>
    <p:sldId id="411" r:id="rId58"/>
    <p:sldId id="438" r:id="rId59"/>
    <p:sldId id="372" r:id="rId60"/>
    <p:sldId id="417" r:id="rId61"/>
    <p:sldId id="415" r:id="rId62"/>
    <p:sldId id="350" r:id="rId63"/>
    <p:sldId id="425" r:id="rId64"/>
    <p:sldId id="395" r:id="rId65"/>
    <p:sldId id="419" r:id="rId66"/>
    <p:sldId id="396" r:id="rId67"/>
    <p:sldId id="397" r:id="rId68"/>
    <p:sldId id="398" r:id="rId69"/>
    <p:sldId id="399" r:id="rId70"/>
    <p:sldId id="400" r:id="rId71"/>
    <p:sldId id="401" r:id="rId72"/>
    <p:sldId id="403" r:id="rId73"/>
    <p:sldId id="42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initials="d" lastIdx="2" clrIdx="0"/>
  <p:cmAuthor id="1" name="tj" initials="t" lastIdx="2" clrIdx="1"/>
  <p:cmAuthor id="2" name="Dennis Giese" initials="DG" lastIdx="1" clrIdx="2">
    <p:extLst>
      <p:ext uri="{19B8F6BF-5375-455C-9EA6-DF929625EA0E}">
        <p15:presenceInfo xmlns:p15="http://schemas.microsoft.com/office/powerpoint/2012/main" userId="Dennis Gie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77612" autoAdjust="0"/>
  </p:normalViewPr>
  <p:slideViewPr>
    <p:cSldViewPr snapToGrid="0">
      <p:cViewPr varScale="1">
        <p:scale>
          <a:sx n="84" d="100"/>
          <a:sy n="84" d="100"/>
        </p:scale>
        <p:origin x="1464" y="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58EB5-4933-483B-BC90-BDD27F0A862A}" type="datetimeFigureOut">
              <a:rPr lang="en-US" smtClean="0"/>
              <a:t>2/13/2022</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B0E5C-E355-4EB6-81FB-C51C0B4AB12F}" type="slidenum">
              <a:rPr lang="en-US" smtClean="0"/>
              <a:t>‹#›</a:t>
            </a:fld>
            <a:endParaRPr lang="en-US" dirty="0"/>
          </a:p>
        </p:txBody>
      </p:sp>
    </p:spTree>
    <p:extLst>
      <p:ext uri="{BB962C8B-B14F-4D97-AF65-F5344CB8AC3E}">
        <p14:creationId xmlns:p14="http://schemas.microsoft.com/office/powerpoint/2010/main" val="989957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rooting how-to of the </a:t>
            </a:r>
            <a:r>
              <a:rPr lang="en-US" dirty="0" err="1"/>
              <a:t>Dreame</a:t>
            </a:r>
            <a:r>
              <a:rPr lang="en-US" dirty="0"/>
              <a:t> robots. Here I will show you how to get control over your vacuum robot</a:t>
            </a:r>
            <a:endParaRPr lang="en-DE" dirty="0"/>
          </a:p>
        </p:txBody>
      </p:sp>
      <p:sp>
        <p:nvSpPr>
          <p:cNvPr id="4" name="Slide Number Placeholder 3"/>
          <p:cNvSpPr>
            <a:spLocks noGrp="1"/>
          </p:cNvSpPr>
          <p:nvPr>
            <p:ph type="sldNum" sz="quarter" idx="10"/>
          </p:nvPr>
        </p:nvSpPr>
        <p:spPr/>
        <p:txBody>
          <a:bodyPr/>
          <a:lstStyle/>
          <a:p>
            <a:fld id="{1D3B0E5C-E355-4EB6-81FB-C51C0B4AB12F}" type="slidenum">
              <a:rPr lang="en-US" smtClean="0"/>
              <a:t>1</a:t>
            </a:fld>
            <a:endParaRPr lang="en-US" dirty="0"/>
          </a:p>
        </p:txBody>
      </p:sp>
    </p:spTree>
    <p:extLst>
      <p:ext uri="{BB962C8B-B14F-4D97-AF65-F5344CB8AC3E}">
        <p14:creationId xmlns:p14="http://schemas.microsoft.com/office/powerpoint/2010/main" val="383612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want to setup your computer for the serial connection. You need to know where the RX and TX on your adapter is. For some adapters its marked, for some it’s a particular color of cable. In my case white was RX and green was TX. But don’t worry, you cant damage your robot, if you have it wrong. </a:t>
            </a:r>
          </a:p>
          <a:p>
            <a:endParaRPr lang="en-US" dirty="0"/>
          </a:p>
          <a:p>
            <a:r>
              <a:rPr lang="en-US" dirty="0"/>
              <a:t>Set your UART program to 115200 baud and disable flow control. This is very important. I have shown here a few example programs. Finally you want to test your settings. If you connect TX and RX of your adapter together and then type something, you should see an echo. This is what we call loopback.</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28</a:t>
            </a:fld>
            <a:endParaRPr lang="en-US" dirty="0"/>
          </a:p>
        </p:txBody>
      </p:sp>
    </p:spTree>
    <p:extLst>
      <p:ext uri="{BB962C8B-B14F-4D97-AF65-F5344CB8AC3E}">
        <p14:creationId xmlns:p14="http://schemas.microsoft.com/office/powerpoint/2010/main" val="4327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step, we connect to the robot. First, we need to connect the battery to the PCB. There is only one way to connect it, so you should not be able to do it wrong.</a:t>
            </a:r>
          </a:p>
          <a:p>
            <a:endParaRPr lang="en-US" dirty="0"/>
          </a:p>
          <a:p>
            <a:r>
              <a:rPr lang="en-US" dirty="0"/>
              <a:t>Then we connect the serial wires to the PCB. As mentioned before, you can use a </a:t>
            </a:r>
            <a:r>
              <a:rPr lang="en-US" dirty="0" err="1"/>
              <a:t>MicroUSB</a:t>
            </a:r>
            <a:r>
              <a:rPr lang="en-US" dirty="0"/>
              <a:t> cable to get ground. Connect TX and RX. Do not connect the red cable which is 5V. This is very important.</a:t>
            </a:r>
          </a:p>
          <a:p>
            <a:r>
              <a:rPr lang="en-US" dirty="0"/>
              <a:t>As a first test, that you did everything correctly, press the power button less than one second. It’s the middle button on the PCB. If you do that, you should see some text output from your robot. If you don’t see anything, then you might have mixed RX and TX or your connection is bad. If you see some cryptic text, your settings might be incorrect.</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29</a:t>
            </a:fld>
            <a:endParaRPr lang="en-US" dirty="0"/>
          </a:p>
        </p:txBody>
      </p:sp>
    </p:spTree>
    <p:extLst>
      <p:ext uri="{BB962C8B-B14F-4D97-AF65-F5344CB8AC3E}">
        <p14:creationId xmlns:p14="http://schemas.microsoft.com/office/powerpoint/2010/main" val="1921133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30</a:t>
            </a:fld>
            <a:endParaRPr lang="en-US" dirty="0"/>
          </a:p>
        </p:txBody>
      </p:sp>
    </p:spTree>
    <p:extLst>
      <p:ext uri="{BB962C8B-B14F-4D97-AF65-F5344CB8AC3E}">
        <p14:creationId xmlns:p14="http://schemas.microsoft.com/office/powerpoint/2010/main" val="457720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37</a:t>
            </a:fld>
            <a:endParaRPr lang="en-US" dirty="0"/>
          </a:p>
        </p:txBody>
      </p:sp>
    </p:spTree>
    <p:extLst>
      <p:ext uri="{BB962C8B-B14F-4D97-AF65-F5344CB8AC3E}">
        <p14:creationId xmlns:p14="http://schemas.microsoft.com/office/powerpoint/2010/main" val="314365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want to setup your computer for the serial connection. You need to know where the RX and TX on your adapter is. For some adapters its marked, for some it’s a particular color of cable. In my case white was RX and green was TX. But don’t worry, you cant damage your robot, if you have it wrong. </a:t>
            </a:r>
          </a:p>
          <a:p>
            <a:endParaRPr lang="en-US" dirty="0"/>
          </a:p>
          <a:p>
            <a:r>
              <a:rPr lang="en-US" dirty="0"/>
              <a:t>Set your UART program to 115200 baud and disable flow control. This is very important. I have shown here a few example programs. Finally you want to test your settings. If you connect TX and RX of your adapter together and then type something, you should see an echo. This is what we call loopback.</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38</a:t>
            </a:fld>
            <a:endParaRPr lang="en-US" dirty="0"/>
          </a:p>
        </p:txBody>
      </p:sp>
    </p:spTree>
    <p:extLst>
      <p:ext uri="{BB962C8B-B14F-4D97-AF65-F5344CB8AC3E}">
        <p14:creationId xmlns:p14="http://schemas.microsoft.com/office/powerpoint/2010/main" val="1485406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step, we connect to the robot. First, we need to connect the battery to the PCB. There is only one way to connect it, so you should not be able to do it wrong.</a:t>
            </a:r>
          </a:p>
          <a:p>
            <a:endParaRPr lang="en-US" dirty="0"/>
          </a:p>
          <a:p>
            <a:r>
              <a:rPr lang="en-US" dirty="0"/>
              <a:t>Then we connect the serial wires to the PCB. As mentioned before, you can use a </a:t>
            </a:r>
            <a:r>
              <a:rPr lang="en-US" dirty="0" err="1"/>
              <a:t>MicroUSB</a:t>
            </a:r>
            <a:r>
              <a:rPr lang="en-US" dirty="0"/>
              <a:t> cable to get ground. Connect TX and RX. Do not connect the red cable which is 5V. This is very important.</a:t>
            </a:r>
          </a:p>
          <a:p>
            <a:r>
              <a:rPr lang="en-US" dirty="0"/>
              <a:t>As a first test, that you did everything correctly, press the power button less than one second. It’s the middle button on the PCB. If you do that, you should see some text output from your robot. If you don’t see anything, then you might have mixed RX and TX or your connection is bad. If you see some cryptic text, your settings might be incorrect.</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39</a:t>
            </a:fld>
            <a:endParaRPr lang="en-US" dirty="0"/>
          </a:p>
        </p:txBody>
      </p:sp>
    </p:spTree>
    <p:extLst>
      <p:ext uri="{BB962C8B-B14F-4D97-AF65-F5344CB8AC3E}">
        <p14:creationId xmlns:p14="http://schemas.microsoft.com/office/powerpoint/2010/main" val="3564520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the important part.  Press and hold the S key on your computer. Then at the same time press the middle button for 3 seconds. You should see some text and at some point you should have the prompt of the bootloader.</a:t>
            </a:r>
          </a:p>
          <a:p>
            <a:endParaRPr lang="en-US" dirty="0"/>
          </a:p>
          <a:p>
            <a:r>
              <a:rPr lang="en-US" dirty="0"/>
              <a:t>If you don’t see that prompt and you see Ubuntu booting instead, you might have forgotten to disable flow control in your serial terminal.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40</a:t>
            </a:fld>
            <a:endParaRPr lang="en-US" dirty="0"/>
          </a:p>
        </p:txBody>
      </p:sp>
    </p:spTree>
    <p:extLst>
      <p:ext uri="{BB962C8B-B14F-4D97-AF65-F5344CB8AC3E}">
        <p14:creationId xmlns:p14="http://schemas.microsoft.com/office/powerpoint/2010/main" val="2154931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50</a:t>
            </a:fld>
            <a:endParaRPr lang="en-US" dirty="0"/>
          </a:p>
        </p:txBody>
      </p:sp>
    </p:spTree>
    <p:extLst>
      <p:ext uri="{BB962C8B-B14F-4D97-AF65-F5344CB8AC3E}">
        <p14:creationId xmlns:p14="http://schemas.microsoft.com/office/powerpoint/2010/main" val="1586108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59</a:t>
            </a:fld>
            <a:endParaRPr lang="en-US" dirty="0"/>
          </a:p>
        </p:txBody>
      </p:sp>
    </p:spTree>
    <p:extLst>
      <p:ext uri="{BB962C8B-B14F-4D97-AF65-F5344CB8AC3E}">
        <p14:creationId xmlns:p14="http://schemas.microsoft.com/office/powerpoint/2010/main" val="2243899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60</a:t>
            </a:fld>
            <a:endParaRPr lang="en-US" dirty="0"/>
          </a:p>
        </p:txBody>
      </p:sp>
    </p:spTree>
    <p:extLst>
      <p:ext uri="{BB962C8B-B14F-4D97-AF65-F5344CB8AC3E}">
        <p14:creationId xmlns:p14="http://schemas.microsoft.com/office/powerpoint/2010/main" val="410177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a few comments. Please watch the whole video before you start your adventure. If you don’t have a technical background, you might be overwhelmed with this.</a:t>
            </a:r>
          </a:p>
          <a:p>
            <a:r>
              <a:rPr lang="en-US" dirty="0"/>
              <a:t>All the commands we use here are linked in the description. You can copy and paste them </a:t>
            </a:r>
            <a:r>
              <a:rPr lang="en-US"/>
              <a:t>from the cheatsheet.</a:t>
            </a:r>
          </a:p>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a:t>
            </a:fld>
            <a:endParaRPr lang="en-US" dirty="0"/>
          </a:p>
        </p:txBody>
      </p:sp>
    </p:spTree>
    <p:extLst>
      <p:ext uri="{BB962C8B-B14F-4D97-AF65-F5344CB8AC3E}">
        <p14:creationId xmlns:p14="http://schemas.microsoft.com/office/powerpoint/2010/main" val="3167998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63</a:t>
            </a:fld>
            <a:endParaRPr lang="en-US" dirty="0"/>
          </a:p>
        </p:txBody>
      </p:sp>
    </p:spTree>
    <p:extLst>
      <p:ext uri="{BB962C8B-B14F-4D97-AF65-F5344CB8AC3E}">
        <p14:creationId xmlns:p14="http://schemas.microsoft.com/office/powerpoint/2010/main" val="1281230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want to setup your computer for the serial connection. You need to know where the RX and TX on your adapter is. For some adapters its marked, for some it’s a particular color of cable. In my case white was RX and green was TX. But don’t worry, you cant damage your robot, if you have it wrong. </a:t>
            </a:r>
          </a:p>
          <a:p>
            <a:endParaRPr lang="en-US" dirty="0"/>
          </a:p>
          <a:p>
            <a:r>
              <a:rPr lang="en-US" dirty="0"/>
              <a:t>Set your UART program to 115200 baud and disable flow control. This is very important. I have shown here a few example programs. Finally you want to test your settings. If you connect TX and RX of your adapter together and then type something, you should see an echo. This is what we call loopback.</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64</a:t>
            </a:fld>
            <a:endParaRPr lang="en-US" dirty="0"/>
          </a:p>
        </p:txBody>
      </p:sp>
    </p:spTree>
    <p:extLst>
      <p:ext uri="{BB962C8B-B14F-4D97-AF65-F5344CB8AC3E}">
        <p14:creationId xmlns:p14="http://schemas.microsoft.com/office/powerpoint/2010/main" val="3168805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step, we connect to the robot. First, we need to connect the battery to the PCB. There is only one way to connect it, so you should not be able to do it wrong.</a:t>
            </a:r>
          </a:p>
          <a:p>
            <a:endParaRPr lang="en-US" dirty="0"/>
          </a:p>
          <a:p>
            <a:r>
              <a:rPr lang="en-US" dirty="0"/>
              <a:t>Then we connect the serial wires to the PCB. As mentioned before, you can use a </a:t>
            </a:r>
            <a:r>
              <a:rPr lang="en-US" dirty="0" err="1"/>
              <a:t>MicroUSB</a:t>
            </a:r>
            <a:r>
              <a:rPr lang="en-US" dirty="0"/>
              <a:t> cable to get ground. Connect TX and RX. Do not connect the red cable which is 5V. This is very important.</a:t>
            </a:r>
          </a:p>
          <a:p>
            <a:r>
              <a:rPr lang="en-US" dirty="0"/>
              <a:t>As a first test, that you did everything correctly, press the power button less than one second. It’s the middle button on the PCB. If you do that, you should see some text output from your robot. If you don’t see anything, then you might have mixed RX and TX or your connection is bad. If you see some cryptic text, your settings might be incorrect.</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65</a:t>
            </a:fld>
            <a:endParaRPr lang="en-US" dirty="0"/>
          </a:p>
        </p:txBody>
      </p:sp>
    </p:spTree>
    <p:extLst>
      <p:ext uri="{BB962C8B-B14F-4D97-AF65-F5344CB8AC3E}">
        <p14:creationId xmlns:p14="http://schemas.microsoft.com/office/powerpoint/2010/main" val="38618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the important part.  Press and hold the S key on your computer. Then at the same time press the middle button for 3 seconds. You should see some text and at some point you should have the prompt of the bootloader.</a:t>
            </a:r>
          </a:p>
          <a:p>
            <a:endParaRPr lang="en-US" dirty="0"/>
          </a:p>
          <a:p>
            <a:r>
              <a:rPr lang="en-US" dirty="0"/>
              <a:t>If you don’t see that prompt and you see Ubuntu booting instead, you might have forgotten to disable flow control in your serial terminal.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66</a:t>
            </a:fld>
            <a:endParaRPr lang="en-US" dirty="0"/>
          </a:p>
        </p:txBody>
      </p:sp>
    </p:spTree>
    <p:extLst>
      <p:ext uri="{BB962C8B-B14F-4D97-AF65-F5344CB8AC3E}">
        <p14:creationId xmlns:p14="http://schemas.microsoft.com/office/powerpoint/2010/main" val="95189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why do we want to get root access in the first place.</a:t>
            </a:r>
          </a:p>
          <a:p>
            <a:endParaRPr lang="en-US" dirty="0"/>
          </a:p>
          <a:p>
            <a:r>
              <a:rPr lang="en-US" dirty="0"/>
              <a:t>Many users purchased their robot as the T6 model, which is geo-blocked outside of Mainland china. With root access you can remove this geo-blocking.</a:t>
            </a:r>
          </a:p>
          <a:p>
            <a:r>
              <a:rPr lang="en-US" dirty="0"/>
              <a:t>Probably the most important reason is to use the </a:t>
            </a:r>
            <a:r>
              <a:rPr lang="en-US" dirty="0" err="1"/>
              <a:t>Valetudo</a:t>
            </a:r>
            <a:r>
              <a:rPr lang="en-US" dirty="0"/>
              <a:t> software, which replaces the cloud functionality with open source software. This also enables you to integrate the device in your home automation software.</a:t>
            </a:r>
          </a:p>
          <a:p>
            <a:r>
              <a:rPr lang="en-US" dirty="0"/>
              <a:t>Also we can install our own </a:t>
            </a:r>
            <a:r>
              <a:rPr lang="en-US" dirty="0" err="1"/>
              <a:t>soundfiles</a:t>
            </a:r>
            <a:r>
              <a:rPr lang="en-US" dirty="0"/>
              <a:t> and voices.</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4</a:t>
            </a:fld>
            <a:endParaRPr lang="en-US" dirty="0"/>
          </a:p>
        </p:txBody>
      </p:sp>
    </p:spTree>
    <p:extLst>
      <p:ext uri="{BB962C8B-B14F-4D97-AF65-F5344CB8AC3E}">
        <p14:creationId xmlns:p14="http://schemas.microsoft.com/office/powerpoint/2010/main" val="353269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11</a:t>
            </a:fld>
            <a:endParaRPr lang="en-US" dirty="0"/>
          </a:p>
        </p:txBody>
      </p:sp>
    </p:spTree>
    <p:extLst>
      <p:ext uri="{BB962C8B-B14F-4D97-AF65-F5344CB8AC3E}">
        <p14:creationId xmlns:p14="http://schemas.microsoft.com/office/powerpoint/2010/main" val="219720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16</a:t>
            </a:fld>
            <a:endParaRPr lang="en-US" dirty="0"/>
          </a:p>
        </p:txBody>
      </p:sp>
    </p:spTree>
    <p:extLst>
      <p:ext uri="{BB962C8B-B14F-4D97-AF65-F5344CB8AC3E}">
        <p14:creationId xmlns:p14="http://schemas.microsoft.com/office/powerpoint/2010/main" val="1206064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17</a:t>
            </a:fld>
            <a:endParaRPr lang="en-US" dirty="0"/>
          </a:p>
        </p:txBody>
      </p:sp>
    </p:spTree>
    <p:extLst>
      <p:ext uri="{BB962C8B-B14F-4D97-AF65-F5344CB8AC3E}">
        <p14:creationId xmlns:p14="http://schemas.microsoft.com/office/powerpoint/2010/main" val="109179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19</a:t>
            </a:fld>
            <a:endParaRPr lang="en-US" dirty="0"/>
          </a:p>
        </p:txBody>
      </p:sp>
    </p:spTree>
    <p:extLst>
      <p:ext uri="{BB962C8B-B14F-4D97-AF65-F5344CB8AC3E}">
        <p14:creationId xmlns:p14="http://schemas.microsoft.com/office/powerpoint/2010/main" val="821627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22</a:t>
            </a:fld>
            <a:endParaRPr lang="en-US" dirty="0"/>
          </a:p>
        </p:txBody>
      </p:sp>
    </p:spTree>
    <p:extLst>
      <p:ext uri="{BB962C8B-B14F-4D97-AF65-F5344CB8AC3E}">
        <p14:creationId xmlns:p14="http://schemas.microsoft.com/office/powerpoint/2010/main" val="1158103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27</a:t>
            </a:fld>
            <a:endParaRPr lang="en-US" dirty="0"/>
          </a:p>
        </p:txBody>
      </p:sp>
    </p:spTree>
    <p:extLst>
      <p:ext uri="{BB962C8B-B14F-4D97-AF65-F5344CB8AC3E}">
        <p14:creationId xmlns:p14="http://schemas.microsoft.com/office/powerpoint/2010/main" val="77821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2DE68B-9CF0-4D6F-B7FC-28AA7A55594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16943968-4B41-4AFE-BAEF-EE38AD9A71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454A5B-3442-497A-AF7A-7701B416929D}"/>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B0A561F3-1943-49DC-99FA-7486052C26CA}"/>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D34FED44-A1A7-4968-97BB-DA84D1DB7737}"/>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937214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3805E2-7EF4-4C51-8855-E2D30002FCF2}"/>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DC37A5AC-BB0B-48E6-BBDC-E8DD9A523B7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6E0008A-FD2B-4FBE-A3EC-EAC8E7D2217C}"/>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61303FC7-7B89-44A0-961E-C71D51D9F250}"/>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E6B1A3F6-26DD-49B7-BC22-9B8EC936AEFA}"/>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750286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F6C0D21-0D9F-404B-8CBE-1D2FAAEE80B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B6D15CE-8D0A-49A8-A721-FA548478D2A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D013ED1-F619-424E-A24F-4FD1F4E8F615}"/>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C416EA02-EDA8-43A3-A9D9-36D1A4EC22E7}"/>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FD7EF972-AC11-4C56-B557-4642ABEBBFB4}"/>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65428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a:prstGeom prst="rect">
            <a:avLst/>
          </a:prstGeom>
        </p:spPr>
        <p:txBody>
          <a:bodyPr anchor="t"/>
          <a:lstStyle>
            <a:lvl1pPr algn="l">
              <a:defRPr sz="5333" b="1" cap="all">
                <a:latin typeface="+mj-lt"/>
              </a:defRPr>
            </a:lvl1pPr>
          </a:lstStyle>
          <a:p>
            <a:r>
              <a:rPr lang="de-DE" dirty="0"/>
              <a:t>Titelmasterformat durch Klicken bearbeiten</a:t>
            </a:r>
            <a:endParaRPr lang="en-US" dirty="0"/>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dirty="0"/>
              <a:t>Textmasterformat bearbeiten</a:t>
            </a:r>
          </a:p>
        </p:txBody>
      </p:sp>
    </p:spTree>
    <p:extLst>
      <p:ext uri="{BB962C8B-B14F-4D97-AF65-F5344CB8AC3E}">
        <p14:creationId xmlns:p14="http://schemas.microsoft.com/office/powerpoint/2010/main" val="4037963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645970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74"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74"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8" name="Fußzeilenplatzhalter 7"/>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9" name="Foliennummernplatzhalter 8"/>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653642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Datumsplatzhalter 2"/>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4" name="Fußzeilenplatzhalt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Foliennummernplatzhalter 4"/>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685498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3" name="Fußzeilenplatzhalter 2"/>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4" name="Foliennummernplatzhalter 3"/>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774964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7" y="273049"/>
            <a:ext cx="4011084" cy="1162051"/>
          </a:xfrm>
          <a:prstGeom prst="rect">
            <a:avLst/>
          </a:prstGeo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4"/>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7" y="1435104"/>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395819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1"/>
            <a:ext cx="7315200" cy="566739"/>
          </a:xfrm>
          <a:prstGeom prst="rect">
            <a:avLst/>
          </a:prstGeo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platzhalter 3"/>
          <p:cNvSpPr>
            <a:spLocks noGrp="1"/>
          </p:cNvSpPr>
          <p:nvPr>
            <p:ph type="body" sz="half" idx="2"/>
          </p:nvPr>
        </p:nvSpPr>
        <p:spPr>
          <a:xfrm>
            <a:off x="2389717" y="5367341"/>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918466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1600201"/>
            <a:ext cx="109728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406693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232E3-EFE3-4EDB-8F00-650BC521946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076F115-4D7B-4F05-9A29-9276C290BBB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B5435F2-B723-435C-AA88-631405ACB86C}"/>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1A1F94A4-662F-4AC9-B2CF-B08E4D7BFCCE}"/>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D141E50D-6807-41A9-A294-205923F169D4}"/>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459594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40"/>
            <a:ext cx="2743200" cy="5851525"/>
          </a:xfrm>
          <a:prstGeom prst="rect">
            <a:avLst/>
          </a:prstGeo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40"/>
            <a:ext cx="80264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147453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9"/>
            <a:ext cx="10363200" cy="1470025"/>
          </a:xfrm>
          <a:prstGeom prst="rect">
            <a:avLst/>
          </a:prstGeom>
        </p:spPr>
        <p:txBody>
          <a:bodyPr/>
          <a:lstStyle>
            <a:lvl1pPr>
              <a:defRPr>
                <a:latin typeface="+mj-lt"/>
              </a:defRPr>
            </a:lvl1pPr>
          </a:lstStyle>
          <a:p>
            <a:r>
              <a:rPr lang="de-DE" dirty="0"/>
              <a:t>Titelmasterformat durch Klicken bearbeiten</a:t>
            </a:r>
            <a:endParaRPr lang="en-US" dirty="0"/>
          </a:p>
        </p:txBody>
      </p:sp>
      <p:sp>
        <p:nvSpPr>
          <p:cNvPr id="3" name="Untertitel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a:t>Formatvorlage des Untertitelmasters durch Klicken bearbeiten</a:t>
            </a:r>
            <a:endParaRPr lang="en-US"/>
          </a:p>
        </p:txBody>
      </p:sp>
    </p:spTree>
    <p:extLst>
      <p:ext uri="{BB962C8B-B14F-4D97-AF65-F5344CB8AC3E}">
        <p14:creationId xmlns:p14="http://schemas.microsoft.com/office/powerpoint/2010/main" val="2903692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144956"/>
            <a:ext cx="10972800" cy="868959"/>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de-DE" dirty="0"/>
              <a:t>Titelmasterformat durch Klicken bearbeiten</a:t>
            </a:r>
            <a:endParaRPr lang="en-US" dirty="0"/>
          </a:p>
        </p:txBody>
      </p:sp>
      <p:sp>
        <p:nvSpPr>
          <p:cNvPr id="3" name="Inhaltsplatzhalter 2"/>
          <p:cNvSpPr>
            <a:spLocks noGrp="1"/>
          </p:cNvSpPr>
          <p:nvPr>
            <p:ph idx="1"/>
          </p:nvPr>
        </p:nvSpPr>
        <p:spPr>
          <a:xfrm>
            <a:off x="609600" y="1171576"/>
            <a:ext cx="10972800" cy="5389068"/>
          </a:xfrm>
          <a:prstGeom prst="rect">
            <a:avLst/>
          </a:prstGeom>
        </p:spPr>
        <p:txBody>
          <a:bodyPr/>
          <a:lstStyle>
            <a:lvl1pPr>
              <a:defRPr sz="3200"/>
            </a:lvl1pPr>
            <a:lvl2pPr>
              <a:defRPr sz="3200"/>
            </a:lvl2pPr>
            <a:lvl3pPr>
              <a:defRPr sz="3200"/>
            </a:lvl3pPr>
            <a:lvl4pPr>
              <a:defRPr sz="3200"/>
            </a:lvl4pPr>
            <a:lvl5pPr>
              <a:defRPr sz="3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455208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a:prstGeom prst="rect">
            <a:avLst/>
          </a:prstGeom>
        </p:spPr>
        <p:txBody>
          <a:bodyPr anchor="t"/>
          <a:lstStyle>
            <a:lvl1pPr algn="l">
              <a:defRPr sz="5333" b="1" cap="all"/>
            </a:lvl1pPr>
          </a:lstStyle>
          <a:p>
            <a:r>
              <a:rPr lang="de-DE"/>
              <a:t>Titelmasterformat durch Klicken bearbeiten</a:t>
            </a:r>
            <a:endParaRPr lang="en-US"/>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a:t>Textmasterformat bearbeiten</a:t>
            </a:r>
          </a:p>
        </p:txBody>
      </p:sp>
    </p:spTree>
    <p:extLst>
      <p:ext uri="{BB962C8B-B14F-4D97-AF65-F5344CB8AC3E}">
        <p14:creationId xmlns:p14="http://schemas.microsoft.com/office/powerpoint/2010/main" val="40379631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645970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74"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74"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8" name="Fußzeilenplatzhalter 7"/>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9" name="Foliennummernplatzhalter 8"/>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653642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Datumsplatzhalter 2"/>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4" name="Fußzeilenplatzhalt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Foliennummernplatzhalter 4"/>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685498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3" name="Fußzeilenplatzhalter 2"/>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4" name="Foliennummernplatzhalter 3"/>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774964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7" y="273049"/>
            <a:ext cx="4011084" cy="1162051"/>
          </a:xfrm>
          <a:prstGeom prst="rect">
            <a:avLst/>
          </a:prstGeo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4"/>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7" y="1435104"/>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395819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1"/>
            <a:ext cx="7315200" cy="566739"/>
          </a:xfrm>
          <a:prstGeom prst="rect">
            <a:avLst/>
          </a:prstGeo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platzhalter 3"/>
          <p:cNvSpPr>
            <a:spLocks noGrp="1"/>
          </p:cNvSpPr>
          <p:nvPr>
            <p:ph type="body" sz="half" idx="2"/>
          </p:nvPr>
        </p:nvSpPr>
        <p:spPr>
          <a:xfrm>
            <a:off x="2389717" y="5367341"/>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91846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DA842C-5AE7-4EAD-A5C8-7384892C1D4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74762-A572-4B89-B9BD-700A8201E8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31AE708-06E5-4DBE-95B2-E2C458DCCF79}"/>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7B0FE3B3-42FF-43EE-A039-57ADF276AB94}"/>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31848E2F-3672-443D-AF41-ED10B5A04A8B}"/>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62075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1600201"/>
            <a:ext cx="109728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4066934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40"/>
            <a:ext cx="2743200" cy="5851525"/>
          </a:xfrm>
          <a:prstGeom prst="rect">
            <a:avLst/>
          </a:prstGeo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40"/>
            <a:ext cx="80264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2/13/2022</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147453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61DA5A-D485-46B8-A682-F989C177BB0E}"/>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AF27FED-3EDF-45F4-97CB-CE591615C36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6C66E6AC-0D33-4450-84E0-2E25B7E37EA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AF897841-5D6A-42DB-9FAC-D62076E29676}"/>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6" name="Fußzeilenplatzhalter 5">
            <a:extLst>
              <a:ext uri="{FF2B5EF4-FFF2-40B4-BE49-F238E27FC236}">
                <a16:creationId xmlns:a16="http://schemas.microsoft.com/office/drawing/2014/main" id="{048C4437-A499-45A7-B682-08CD3C1CE8D2}"/>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759B56FF-3CB8-4E5C-ADD5-A8BF7F4D9561}"/>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4077111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FF5CD3-F7DA-480C-AA3E-6EAF5423420E}"/>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26DF235F-9FA9-434A-930F-6039D0AFEB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D5A2337-3B6F-45E1-9B10-1EEEE5DD7E5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B678368-4F70-4F5B-94A2-37F1F6210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FBD567A-A21D-4002-8E7F-DAC44520780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F9ADF321-9CE7-4A3C-8827-81BA751F5F04}"/>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8" name="Fußzeilenplatzhalter 7">
            <a:extLst>
              <a:ext uri="{FF2B5EF4-FFF2-40B4-BE49-F238E27FC236}">
                <a16:creationId xmlns:a16="http://schemas.microsoft.com/office/drawing/2014/main" id="{D3B7A9C7-7BFE-4280-A3BB-A70F33A32996}"/>
              </a:ext>
            </a:extLst>
          </p:cNvPr>
          <p:cNvSpPr>
            <a:spLocks noGrp="1"/>
          </p:cNvSpPr>
          <p:nvPr>
            <p:ph type="ftr" sz="quarter" idx="11"/>
          </p:nvPr>
        </p:nvSpPr>
        <p:spPr/>
        <p:txBody>
          <a:bodyPr/>
          <a:lstStyle/>
          <a:p>
            <a:endParaRPr lang="en-US" dirty="0"/>
          </a:p>
        </p:txBody>
      </p:sp>
      <p:sp>
        <p:nvSpPr>
          <p:cNvPr id="9" name="Foliennummernplatzhalter 8">
            <a:extLst>
              <a:ext uri="{FF2B5EF4-FFF2-40B4-BE49-F238E27FC236}">
                <a16:creationId xmlns:a16="http://schemas.microsoft.com/office/drawing/2014/main" id="{34CC50D9-ABEC-4CC6-B0EB-96F5804CA61E}"/>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3122099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5FD2FC-C028-44E7-B9DF-1882E6302DC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E87F8489-C32A-4F0D-9AB3-5056A303DC1D}"/>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4" name="Fußzeilenplatzhalter 3">
            <a:extLst>
              <a:ext uri="{FF2B5EF4-FFF2-40B4-BE49-F238E27FC236}">
                <a16:creationId xmlns:a16="http://schemas.microsoft.com/office/drawing/2014/main" id="{287B2F21-15A0-4E1D-9C7D-9285E11CD6BB}"/>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86C21ED2-9552-4AF8-A290-EAA62505E5B6}"/>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472969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E81EA0D-C081-4C97-BA4C-A7521DE63B84}"/>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3" name="Fußzeilenplatzhalter 2">
            <a:extLst>
              <a:ext uri="{FF2B5EF4-FFF2-40B4-BE49-F238E27FC236}">
                <a16:creationId xmlns:a16="http://schemas.microsoft.com/office/drawing/2014/main" id="{8B8337AE-1511-4E11-8B41-FF0DFC277657}"/>
              </a:ext>
            </a:extLst>
          </p:cNvPr>
          <p:cNvSpPr>
            <a:spLocks noGrp="1"/>
          </p:cNvSpPr>
          <p:nvPr>
            <p:ph type="ftr" sz="quarter" idx="11"/>
          </p:nvPr>
        </p:nvSpPr>
        <p:spPr/>
        <p:txBody>
          <a:bodyPr/>
          <a:lstStyle/>
          <a:p>
            <a:endParaRPr lang="en-US" dirty="0"/>
          </a:p>
        </p:txBody>
      </p:sp>
      <p:sp>
        <p:nvSpPr>
          <p:cNvPr id="4" name="Foliennummernplatzhalter 3">
            <a:extLst>
              <a:ext uri="{FF2B5EF4-FFF2-40B4-BE49-F238E27FC236}">
                <a16:creationId xmlns:a16="http://schemas.microsoft.com/office/drawing/2014/main" id="{8C40EB7A-A586-4E5D-A165-01FD2CEED0DE}"/>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535126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63802-0285-4789-A649-32D7D9F8A96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48C670AC-20F9-4120-8BD4-5A98F860C0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BC53AA6-1461-4EA0-BB30-F9F1D6E0A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B81BF01-3A5D-449D-8E1C-C88FCF1DE0E4}"/>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6" name="Fußzeilenplatzhalter 5">
            <a:extLst>
              <a:ext uri="{FF2B5EF4-FFF2-40B4-BE49-F238E27FC236}">
                <a16:creationId xmlns:a16="http://schemas.microsoft.com/office/drawing/2014/main" id="{737A4955-4E63-4297-8C4E-5C35C4831125}"/>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283EC7F0-C44D-41D0-BB1B-FCBCB4F16037}"/>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5649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95FC92-DCB0-4AFC-A386-25978C6837F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90680C4-B322-4B3E-95CE-E7C3689D9C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platzhalter 3">
            <a:extLst>
              <a:ext uri="{FF2B5EF4-FFF2-40B4-BE49-F238E27FC236}">
                <a16:creationId xmlns:a16="http://schemas.microsoft.com/office/drawing/2014/main" id="{07F481E8-5EDF-4B02-9BC5-4AA21832F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94AFA67-AC98-483B-8D4E-05E4A440348A}"/>
              </a:ext>
            </a:extLst>
          </p:cNvPr>
          <p:cNvSpPr>
            <a:spLocks noGrp="1"/>
          </p:cNvSpPr>
          <p:nvPr>
            <p:ph type="dt" sz="half" idx="10"/>
          </p:nvPr>
        </p:nvSpPr>
        <p:spPr/>
        <p:txBody>
          <a:bodyPr/>
          <a:lstStyle/>
          <a:p>
            <a:fld id="{B86F1A2C-92A8-4414-8EF9-C557A2EFF049}" type="datetimeFigureOut">
              <a:rPr lang="en-US" smtClean="0"/>
              <a:t>2/13/2022</a:t>
            </a:fld>
            <a:endParaRPr lang="en-US" dirty="0"/>
          </a:p>
        </p:txBody>
      </p:sp>
      <p:sp>
        <p:nvSpPr>
          <p:cNvPr id="6" name="Fußzeilenplatzhalter 5">
            <a:extLst>
              <a:ext uri="{FF2B5EF4-FFF2-40B4-BE49-F238E27FC236}">
                <a16:creationId xmlns:a16="http://schemas.microsoft.com/office/drawing/2014/main" id="{F0BD4805-5AE4-4025-ABDD-AB1969151F94}"/>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2837BE8A-FD40-436F-81F7-7392C1E5B9FB}"/>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366486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BE9C883-7577-409A-AD87-16F0797EB5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B10C1A83-1EDD-4270-A8EB-78A01365C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3CD9F97F-F839-424F-BDA7-3524062E5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F1A2C-92A8-4414-8EF9-C557A2EFF049}" type="datetimeFigureOut">
              <a:rPr lang="en-US" smtClean="0"/>
              <a:t>2/13/2022</a:t>
            </a:fld>
            <a:endParaRPr lang="en-US" dirty="0"/>
          </a:p>
        </p:txBody>
      </p:sp>
      <p:sp>
        <p:nvSpPr>
          <p:cNvPr id="5" name="Fußzeilenplatzhalter 4">
            <a:extLst>
              <a:ext uri="{FF2B5EF4-FFF2-40B4-BE49-F238E27FC236}">
                <a16:creationId xmlns:a16="http://schemas.microsoft.com/office/drawing/2014/main" id="{2AD2AA41-E444-4B75-93A3-7A9259E4E3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Foliennummernplatzhalter 5">
            <a:extLst>
              <a:ext uri="{FF2B5EF4-FFF2-40B4-BE49-F238E27FC236}">
                <a16:creationId xmlns:a16="http://schemas.microsoft.com/office/drawing/2014/main" id="{6F191E44-0513-46EB-8956-5032BAA47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E4FE23-3E01-4D6E-8800-7584C37D5730}" type="slidenum">
              <a:rPr lang="en-US" smtClean="0"/>
              <a:t>‹#›</a:t>
            </a:fld>
            <a:endParaRPr lang="en-US" dirty="0"/>
          </a:p>
        </p:txBody>
      </p:sp>
    </p:spTree>
    <p:extLst>
      <p:ext uri="{BB962C8B-B14F-4D97-AF65-F5344CB8AC3E}">
        <p14:creationId xmlns:p14="http://schemas.microsoft.com/office/powerpoint/2010/main" val="2398723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3"/>
          <p:cNvSpPr>
            <a:spLocks noChangeArrowheads="1"/>
          </p:cNvSpPr>
          <p:nvPr userDrawn="1"/>
        </p:nvSpPr>
        <p:spPr bwMode="auto">
          <a:xfrm>
            <a:off x="485621" y="491067"/>
            <a:ext cx="11220767" cy="90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8" name="Rectangle 2"/>
          <p:cNvSpPr>
            <a:spLocks noGrp="1" noChangeArrowheads="1"/>
          </p:cNvSpPr>
          <p:nvPr>
            <p:ph type="title"/>
          </p:nvPr>
        </p:nvSpPr>
        <p:spPr bwMode="auto">
          <a:xfrm>
            <a:off x="445913" y="651935"/>
            <a:ext cx="11218707" cy="65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dirty="0"/>
              <a:t>Mastertitelformat bearbeiten</a:t>
            </a:r>
          </a:p>
        </p:txBody>
      </p:sp>
      <p:sp>
        <p:nvSpPr>
          <p:cNvPr id="10" name="Rectangle 8"/>
          <p:cNvSpPr>
            <a:spLocks noChangeArrowheads="1"/>
          </p:cNvSpPr>
          <p:nvPr userDrawn="1"/>
        </p:nvSpPr>
        <p:spPr bwMode="auto">
          <a:xfrm>
            <a:off x="445915" y="262470"/>
            <a:ext cx="11220767" cy="120657"/>
          </a:xfrm>
          <a:prstGeom prst="rect">
            <a:avLst/>
          </a:prstGeom>
          <a:solidFill>
            <a:srgbClr val="A41C31"/>
          </a:solidFill>
          <a:ln>
            <a:noFill/>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solidFill>
                <a:srgbClr val="C00000"/>
              </a:solidFill>
            </a:endParaRPr>
          </a:p>
        </p:txBody>
      </p:sp>
      <p:sp>
        <p:nvSpPr>
          <p:cNvPr id="11" name="Rectangle 16"/>
          <p:cNvSpPr>
            <a:spLocks noChangeArrowheads="1"/>
          </p:cNvSpPr>
          <p:nvPr userDrawn="1"/>
        </p:nvSpPr>
        <p:spPr bwMode="auto">
          <a:xfrm>
            <a:off x="445913" y="488954"/>
            <a:ext cx="11218707" cy="609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14" name="Rectangle 3"/>
          <p:cNvSpPr>
            <a:spLocks noGrp="1" noChangeArrowheads="1"/>
          </p:cNvSpPr>
          <p:nvPr>
            <p:ph type="body" idx="1"/>
          </p:nvPr>
        </p:nvSpPr>
        <p:spPr bwMode="auto">
          <a:xfrm>
            <a:off x="445913" y="1604799"/>
            <a:ext cx="11218707"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Tree>
    <p:extLst>
      <p:ext uri="{BB962C8B-B14F-4D97-AF65-F5344CB8AC3E}">
        <p14:creationId xmlns:p14="http://schemas.microsoft.com/office/powerpoint/2010/main" val="136875239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txStyles>
    <p:titleStyle>
      <a:lvl1pPr algn="ctr" defTabSz="1219170" rtl="0" eaLnBrk="1" latinLnBrk="0" hangingPunct="1">
        <a:spcBef>
          <a:spcPct val="0"/>
        </a:spcBef>
        <a:buNone/>
        <a:defRPr sz="3733" kern="1200">
          <a:solidFill>
            <a:schemeClr val="tx1"/>
          </a:solidFill>
          <a:latin typeface="Three the Hard way" panose="00000400000000000000" pitchFamily="2" charset="0"/>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3"/>
          <p:cNvSpPr>
            <a:spLocks noChangeArrowheads="1"/>
          </p:cNvSpPr>
          <p:nvPr userDrawn="1"/>
        </p:nvSpPr>
        <p:spPr bwMode="auto">
          <a:xfrm>
            <a:off x="485621" y="491067"/>
            <a:ext cx="11220767" cy="90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8" name="Rectangle 2"/>
          <p:cNvSpPr>
            <a:spLocks noGrp="1" noChangeArrowheads="1"/>
          </p:cNvSpPr>
          <p:nvPr>
            <p:ph type="title"/>
          </p:nvPr>
        </p:nvSpPr>
        <p:spPr bwMode="auto">
          <a:xfrm>
            <a:off x="445912" y="28645"/>
            <a:ext cx="11218707" cy="68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dirty="0"/>
              <a:t>Mastertitelformat bearbeiten</a:t>
            </a:r>
          </a:p>
        </p:txBody>
      </p:sp>
      <p:sp>
        <p:nvSpPr>
          <p:cNvPr id="14" name="Rectangle 3"/>
          <p:cNvSpPr>
            <a:spLocks noGrp="1" noChangeArrowheads="1"/>
          </p:cNvSpPr>
          <p:nvPr>
            <p:ph type="body" idx="1"/>
          </p:nvPr>
        </p:nvSpPr>
        <p:spPr bwMode="auto">
          <a:xfrm>
            <a:off x="445913" y="895350"/>
            <a:ext cx="11218707" cy="568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2" name="TextBox 1">
            <a:extLst>
              <a:ext uri="{FF2B5EF4-FFF2-40B4-BE49-F238E27FC236}">
                <a16:creationId xmlns:a16="http://schemas.microsoft.com/office/drawing/2014/main" id="{E4D7C629-C906-4F65-9AED-693FD306E8F0}"/>
              </a:ext>
            </a:extLst>
          </p:cNvPr>
          <p:cNvSpPr txBox="1"/>
          <p:nvPr userDrawn="1"/>
        </p:nvSpPr>
        <p:spPr>
          <a:xfrm>
            <a:off x="0" y="6550223"/>
            <a:ext cx="3866636" cy="307777"/>
          </a:xfrm>
          <a:prstGeom prst="rect">
            <a:avLst/>
          </a:prstGeom>
          <a:noFill/>
        </p:spPr>
        <p:txBody>
          <a:bodyPr wrap="none" rtlCol="0">
            <a:spAutoFit/>
          </a:bodyPr>
          <a:lstStyle/>
          <a:p>
            <a:r>
              <a:rPr lang="en-US" sz="1400" dirty="0"/>
              <a:t>Dennis Giese – </a:t>
            </a:r>
            <a:r>
              <a:rPr lang="en-US" sz="1400" dirty="0" err="1"/>
              <a:t>Dreame</a:t>
            </a:r>
            <a:r>
              <a:rPr lang="en-US" sz="1400" dirty="0"/>
              <a:t> robot rooting (01.02.2022)</a:t>
            </a:r>
            <a:endParaRPr lang="en-DE" sz="1400" dirty="0"/>
          </a:p>
        </p:txBody>
      </p:sp>
    </p:spTree>
    <p:extLst>
      <p:ext uri="{BB962C8B-B14F-4D97-AF65-F5344CB8AC3E}">
        <p14:creationId xmlns:p14="http://schemas.microsoft.com/office/powerpoint/2010/main" val="13687523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219170" rtl="0" eaLnBrk="1" latinLnBrk="0" hangingPunct="1">
        <a:spcBef>
          <a:spcPct val="0"/>
        </a:spcBef>
        <a:buNone/>
        <a:defRPr sz="3733" kern="1200">
          <a:solidFill>
            <a:schemeClr val="tx1"/>
          </a:solidFill>
          <a:latin typeface="Three the Hard way" panose="00000400000000000000" pitchFamily="2" charset="0"/>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4.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builder.dontvacuum.me/dreame/" TargetMode="External"/><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hyperlink" Target="https://t.me/dust_announc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2.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hyperlink" Target="https://builder.dontvacuum.me/dreame/cmds-reset.txt" TargetMode="Externa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builder.dontvacuum.me/dreamepassword.php" TargetMode="Externa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4.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hyperlink" Target="https://builder.dontvacuum.me/dreame/cmds-reset.txt" TargetMode="Externa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hyperlink" Target="https://builder.dontvacuum.me/dreame/cmds-reset.txt" TargetMode="Externa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mozilla.org/en-US/docs/Learn/Common_questions/set_up_a_local_testing_server" TargetMode="External"/><Relationship Id="rId2" Type="http://schemas.openxmlformats.org/officeDocument/2006/relationships/hyperlink" Target="https://builder.dontvacuum.me/dreame/cmds-reset.txt" TargetMode="Externa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hyperlink" Target="https://builder.dontvacuum.me/dreame/cmds-reset.txt" TargetMode="Externa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valetudo.cloud/"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mozilla.org/en-US/docs/Learn/Common_questions/set_up_a_local_testing_server" TargetMode="External"/><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hyperlink" Target="https://dontvacuum.me/robotinfo/" TargetMode="Externa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Hypfer/Valetudo/releases"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hyperlink" Target="https://builder.dontvacuum.me/dreame/cmds.t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hyperlink" Target="http://2017.igem.org/Team:Macquarie_Australia" TargetMode="Externa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39.png"/><Relationship Id="rId5" Type="http://schemas.openxmlformats.org/officeDocument/2006/relationships/hyperlink" Target="https://dontvacuum.me/" TargetMode="External"/><Relationship Id="rId4" Type="http://schemas.openxmlformats.org/officeDocument/2006/relationships/hyperlink" Target="https://twitter.com/dgi_D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4.jpe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hyperlink" Target="https://builder.dontvacuum.me/dreame/cmds.txt" TargetMode="Externa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hyperlink" Target="https://builder.dontvacuum.me/" TargetMode="External"/><Relationship Id="rId2" Type="http://schemas.openxmlformats.org/officeDocument/2006/relationships/hyperlink" Target="https://androidmtk.com/download-phoenixsuit" TargetMode="Externa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hyperlink" Target="https://gist.github.com/stek29/5c44244ae190f3757a785f432536c22a" TargetMode="Externa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4A65C-20CC-4559-ABD9-AB6B0E532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52601"/>
            <a:ext cx="12192001" cy="9144001"/>
          </a:xfrm>
          <a:prstGeom prst="rect">
            <a:avLst/>
          </a:prstGeom>
        </p:spPr>
      </p:pic>
      <p:sp>
        <p:nvSpPr>
          <p:cNvPr id="5" name="Untertitel 4">
            <a:extLst>
              <a:ext uri="{FF2B5EF4-FFF2-40B4-BE49-F238E27FC236}">
                <a16:creationId xmlns:a16="http://schemas.microsoft.com/office/drawing/2014/main" id="{C3CFCA1F-175E-4F34-9724-1BAC2F30E907}"/>
              </a:ext>
            </a:extLst>
          </p:cNvPr>
          <p:cNvSpPr>
            <a:spLocks noGrp="1"/>
          </p:cNvSpPr>
          <p:nvPr>
            <p:ph type="subTitle" idx="1"/>
          </p:nvPr>
        </p:nvSpPr>
        <p:spPr/>
        <p:txBody>
          <a:bodyPr/>
          <a:lstStyle/>
          <a:p>
            <a:endParaRPr lang="en-US" dirty="0"/>
          </a:p>
        </p:txBody>
      </p:sp>
      <p:sp>
        <p:nvSpPr>
          <p:cNvPr id="2" name="Rechteck 1">
            <a:extLst>
              <a:ext uri="{FF2B5EF4-FFF2-40B4-BE49-F238E27FC236}">
                <a16:creationId xmlns:a16="http://schemas.microsoft.com/office/drawing/2014/main" id="{83E818E9-B263-4B53-808B-DC853DF61C0C}"/>
              </a:ext>
            </a:extLst>
          </p:cNvPr>
          <p:cNvSpPr/>
          <p:nvPr/>
        </p:nvSpPr>
        <p:spPr>
          <a:xfrm>
            <a:off x="-1" y="5257799"/>
            <a:ext cx="10905067" cy="1295401"/>
          </a:xfrm>
          <a:prstGeom prst="rect">
            <a:avLst/>
          </a:prstGeom>
          <a:solidFill>
            <a:srgbClr val="A5A5A5">
              <a:alpha val="4902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3600" dirty="0" err="1"/>
              <a:t>Dreame</a:t>
            </a:r>
            <a:r>
              <a:rPr lang="en-US" sz="3600" dirty="0"/>
              <a:t> technical information and rooting:</a:t>
            </a:r>
          </a:p>
          <a:p>
            <a:r>
              <a:rPr lang="en-US" sz="3600" dirty="0"/>
              <a:t>Get control over your vacuum robot</a:t>
            </a:r>
          </a:p>
        </p:txBody>
      </p:sp>
    </p:spTree>
    <p:extLst>
      <p:ext uri="{BB962C8B-B14F-4D97-AF65-F5344CB8AC3E}">
        <p14:creationId xmlns:p14="http://schemas.microsoft.com/office/powerpoint/2010/main" val="1862241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53B8-811E-4303-81C6-70BC6B5F4B3F}"/>
              </a:ext>
            </a:extLst>
          </p:cNvPr>
          <p:cNvSpPr>
            <a:spLocks noGrp="1"/>
          </p:cNvSpPr>
          <p:nvPr>
            <p:ph type="title"/>
          </p:nvPr>
        </p:nvSpPr>
        <p:spPr/>
        <p:txBody>
          <a:bodyPr/>
          <a:lstStyle/>
          <a:p>
            <a:r>
              <a:rPr lang="en-US" dirty="0"/>
              <a:t>Current available rooting methods</a:t>
            </a:r>
            <a:endParaRPr lang="en-DE" dirty="0"/>
          </a:p>
        </p:txBody>
      </p:sp>
      <p:sp>
        <p:nvSpPr>
          <p:cNvPr id="3" name="Content Placeholder 2">
            <a:extLst>
              <a:ext uri="{FF2B5EF4-FFF2-40B4-BE49-F238E27FC236}">
                <a16:creationId xmlns:a16="http://schemas.microsoft.com/office/drawing/2014/main" id="{E37A67C8-6C96-4DB8-9305-0D50AC5C2969}"/>
              </a:ext>
            </a:extLst>
          </p:cNvPr>
          <p:cNvSpPr>
            <a:spLocks noGrp="1"/>
          </p:cNvSpPr>
          <p:nvPr>
            <p:ph idx="1"/>
          </p:nvPr>
        </p:nvSpPr>
        <p:spPr/>
        <p:txBody>
          <a:bodyPr/>
          <a:lstStyle/>
          <a:p>
            <a:r>
              <a:rPr lang="en-US" sz="2400" dirty="0"/>
              <a:t>UART</a:t>
            </a:r>
          </a:p>
          <a:p>
            <a:pPr lvl="1"/>
            <a:r>
              <a:rPr lang="en-US" sz="2400" dirty="0"/>
              <a:t>Requires: UART connection</a:t>
            </a:r>
          </a:p>
          <a:p>
            <a:pPr lvl="1"/>
            <a:r>
              <a:rPr lang="en-US" sz="2400" dirty="0"/>
              <a:t>Idea: Interrupting the bootloader, boot into single-user-mode, flash firmware</a:t>
            </a:r>
          </a:p>
          <a:p>
            <a:r>
              <a:rPr lang="en-US" sz="2400" dirty="0"/>
              <a:t>Reset (Currently recommended)</a:t>
            </a:r>
          </a:p>
          <a:p>
            <a:pPr lvl="1"/>
            <a:r>
              <a:rPr lang="en-US" sz="2400" dirty="0"/>
              <a:t>Requires: UART connection</a:t>
            </a:r>
          </a:p>
          <a:p>
            <a:pPr lvl="1"/>
            <a:r>
              <a:rPr lang="en-US" sz="2400" dirty="0"/>
              <a:t>Idea: trigger the secret login shell by pressing reset &lt;=1 sec, compute root password, login, flash firmware</a:t>
            </a:r>
          </a:p>
          <a:p>
            <a:r>
              <a:rPr lang="en-US" sz="2400" dirty="0" err="1"/>
              <a:t>Livesuit</a:t>
            </a:r>
            <a:endParaRPr lang="en-US" sz="2400" dirty="0"/>
          </a:p>
          <a:p>
            <a:pPr lvl="1"/>
            <a:r>
              <a:rPr lang="en-US" sz="2400" dirty="0"/>
              <a:t>Requires: USB connection, UART (recommended but not required)</a:t>
            </a:r>
          </a:p>
          <a:p>
            <a:pPr lvl="1"/>
            <a:r>
              <a:rPr lang="en-US" sz="2400" dirty="0"/>
              <a:t>Idea: creation of special factory image, triggering </a:t>
            </a:r>
            <a:r>
              <a:rPr lang="en-US" sz="2400" dirty="0" err="1"/>
              <a:t>bootrom</a:t>
            </a:r>
            <a:r>
              <a:rPr lang="en-US" sz="2400" dirty="0"/>
              <a:t> mode (FEL), flashing of all partitions via </a:t>
            </a:r>
            <a:r>
              <a:rPr lang="en-US" sz="2400" dirty="0" err="1"/>
              <a:t>Livesuit</a:t>
            </a:r>
            <a:r>
              <a:rPr lang="en-US" sz="2400" dirty="0"/>
              <a:t> software (requires Windows)</a:t>
            </a:r>
            <a:endParaRPr lang="en-DE" sz="2400" dirty="0"/>
          </a:p>
        </p:txBody>
      </p:sp>
    </p:spTree>
    <p:extLst>
      <p:ext uri="{BB962C8B-B14F-4D97-AF65-F5344CB8AC3E}">
        <p14:creationId xmlns:p14="http://schemas.microsoft.com/office/powerpoint/2010/main" val="337056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Tools required for root</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dirty="0"/>
              <a:t>UART-USB adapter (3.3V, aka TTL adapter)</a:t>
            </a:r>
          </a:p>
          <a:p>
            <a:pPr lvl="1"/>
            <a:r>
              <a:rPr lang="en-US" dirty="0"/>
              <a:t>Typical chipsets: </a:t>
            </a:r>
          </a:p>
          <a:p>
            <a:pPr lvl="2"/>
            <a:r>
              <a:rPr lang="en-US" dirty="0"/>
              <a:t>FT232RL, FT232, PL2303TA or CP2102</a:t>
            </a:r>
          </a:p>
          <a:p>
            <a:pPr lvl="1"/>
            <a:r>
              <a:rPr lang="en-US" dirty="0"/>
              <a:t>Price ~10 USD/Euro</a:t>
            </a:r>
          </a:p>
          <a:p>
            <a:r>
              <a:rPr lang="en-US" dirty="0"/>
              <a:t>Breadboard Jumper Wires</a:t>
            </a:r>
          </a:p>
          <a:p>
            <a:r>
              <a:rPr lang="en-US" dirty="0"/>
              <a:t>2mm pitch headers</a:t>
            </a:r>
          </a:p>
          <a:p>
            <a:r>
              <a:rPr lang="en-US" dirty="0"/>
              <a:t>USB cable (for </a:t>
            </a:r>
            <a:r>
              <a:rPr lang="en-US" dirty="0" err="1"/>
              <a:t>Livesuit</a:t>
            </a:r>
            <a:r>
              <a:rPr lang="en-US" dirty="0"/>
              <a:t>/FEL)</a:t>
            </a:r>
          </a:p>
          <a:p>
            <a:pPr lvl="1"/>
            <a:r>
              <a:rPr lang="en-US" dirty="0"/>
              <a:t>(e.g. from a broken USB mouse)</a:t>
            </a:r>
          </a:p>
          <a:p>
            <a:r>
              <a:rPr lang="en-US" dirty="0"/>
              <a:t>Alternative: custom PCBs</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5" name="Picture 4">
            <a:extLst>
              <a:ext uri="{FF2B5EF4-FFF2-40B4-BE49-F238E27FC236}">
                <a16:creationId xmlns:a16="http://schemas.microsoft.com/office/drawing/2014/main" id="{AB34AC49-EEEC-40CA-9E3B-4A7614E0F459}"/>
              </a:ext>
            </a:extLst>
          </p:cNvPr>
          <p:cNvPicPr>
            <a:picLocks noChangeAspect="1"/>
          </p:cNvPicPr>
          <p:nvPr/>
        </p:nvPicPr>
        <p:blipFill>
          <a:blip r:embed="rId4"/>
          <a:stretch>
            <a:fillRect/>
          </a:stretch>
        </p:blipFill>
        <p:spPr>
          <a:xfrm rot="16200000">
            <a:off x="9930389" y="-118983"/>
            <a:ext cx="2142627" cy="2380593"/>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5">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653306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E8D2-BF75-4B7E-9E03-F3347DA92984}"/>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80A4F2F4-A5CE-4FE8-869B-FDE930DFBB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61" b="7835"/>
          <a:stretch/>
        </p:blipFill>
        <p:spPr>
          <a:xfrm rot="10800000">
            <a:off x="4819650" y="1013915"/>
            <a:ext cx="7263342" cy="5472795"/>
          </a:xfrm>
        </p:spPr>
      </p:pic>
    </p:spTree>
    <p:extLst>
      <p:ext uri="{BB962C8B-B14F-4D97-AF65-F5344CB8AC3E}">
        <p14:creationId xmlns:p14="http://schemas.microsoft.com/office/powerpoint/2010/main" val="1849233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9149-0680-496C-9134-DA1E9A28C5B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372A145C-8D19-4B3A-AD6B-51C8FB1905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598" t="18017" b="1"/>
          <a:stretch/>
        </p:blipFill>
        <p:spPr>
          <a:xfrm>
            <a:off x="4667250" y="1092200"/>
            <a:ext cx="7161742" cy="5279890"/>
          </a:xfrm>
        </p:spPr>
      </p:pic>
    </p:spTree>
    <p:extLst>
      <p:ext uri="{BB962C8B-B14F-4D97-AF65-F5344CB8AC3E}">
        <p14:creationId xmlns:p14="http://schemas.microsoft.com/office/powerpoint/2010/main" val="4083298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EB28BB-9E4D-46EA-A7A6-FDC483D99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2458" y="1076325"/>
            <a:ext cx="7186084" cy="5389563"/>
          </a:xfrm>
        </p:spPr>
      </p:pic>
      <p:sp>
        <p:nvSpPr>
          <p:cNvPr id="2" name="Title 1">
            <a:extLst>
              <a:ext uri="{FF2B5EF4-FFF2-40B4-BE49-F238E27FC236}">
                <a16:creationId xmlns:a16="http://schemas.microsoft.com/office/drawing/2014/main" id="{FBD13FDD-2CF1-4224-9B44-F323045AE948}"/>
              </a:ext>
            </a:extLst>
          </p:cNvPr>
          <p:cNvSpPr>
            <a:spLocks noGrp="1"/>
          </p:cNvSpPr>
          <p:nvPr>
            <p:ph type="title"/>
          </p:nvPr>
        </p:nvSpPr>
        <p:spPr/>
        <p:txBody>
          <a:bodyPr/>
          <a:lstStyle/>
          <a:p>
            <a:r>
              <a:rPr lang="en-US" dirty="0"/>
              <a:t>Opening the device</a:t>
            </a:r>
            <a:endParaRPr lang="en-DE" dirty="0"/>
          </a:p>
        </p:txBody>
      </p:sp>
      <p:sp>
        <p:nvSpPr>
          <p:cNvPr id="3" name="Oval 2">
            <a:extLst>
              <a:ext uri="{FF2B5EF4-FFF2-40B4-BE49-F238E27FC236}">
                <a16:creationId xmlns:a16="http://schemas.microsoft.com/office/drawing/2014/main" id="{53D6CE44-DAB9-460C-8933-87BA42AC80FD}"/>
              </a:ext>
            </a:extLst>
          </p:cNvPr>
          <p:cNvSpPr/>
          <p:nvPr/>
        </p:nvSpPr>
        <p:spPr>
          <a:xfrm>
            <a:off x="8702566" y="4030718"/>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val 5">
            <a:extLst>
              <a:ext uri="{FF2B5EF4-FFF2-40B4-BE49-F238E27FC236}">
                <a16:creationId xmlns:a16="http://schemas.microsoft.com/office/drawing/2014/main" id="{A23A3F04-77D2-49F7-8F45-6E6D556B8EB6}"/>
              </a:ext>
            </a:extLst>
          </p:cNvPr>
          <p:cNvSpPr/>
          <p:nvPr/>
        </p:nvSpPr>
        <p:spPr>
          <a:xfrm>
            <a:off x="9680028" y="4382814"/>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66BFEFC3-8CAB-4AFA-99B8-1122712301DF}"/>
              </a:ext>
            </a:extLst>
          </p:cNvPr>
          <p:cNvSpPr/>
          <p:nvPr/>
        </p:nvSpPr>
        <p:spPr>
          <a:xfrm>
            <a:off x="9750972" y="385204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FB684AAB-3AC9-4B66-A36A-4403667222E5}"/>
              </a:ext>
            </a:extLst>
          </p:cNvPr>
          <p:cNvSpPr/>
          <p:nvPr/>
        </p:nvSpPr>
        <p:spPr>
          <a:xfrm>
            <a:off x="7526465" y="3681768"/>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1218003D-B05D-4AE9-9836-D63B2070534F}"/>
              </a:ext>
            </a:extLst>
          </p:cNvPr>
          <p:cNvSpPr/>
          <p:nvPr/>
        </p:nvSpPr>
        <p:spPr>
          <a:xfrm>
            <a:off x="7526465" y="420939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8E8F6D6A-8B8B-4B55-A68A-8658A35145E9}"/>
              </a:ext>
            </a:extLst>
          </p:cNvPr>
          <p:cNvSpPr/>
          <p:nvPr/>
        </p:nvSpPr>
        <p:spPr>
          <a:xfrm>
            <a:off x="10373892" y="360031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9B24890F-88E1-4869-AF4D-6169DDB40AC5}"/>
              </a:ext>
            </a:extLst>
          </p:cNvPr>
          <p:cNvSpPr/>
          <p:nvPr/>
        </p:nvSpPr>
        <p:spPr>
          <a:xfrm>
            <a:off x="7057878" y="3339662"/>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5294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586A-3ED9-4158-9B3C-53CC593C5F8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8959EF6F-7B0A-4DBD-9465-5471A1225A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1958" y="1013915"/>
            <a:ext cx="7186084" cy="5389563"/>
          </a:xfrm>
        </p:spPr>
      </p:pic>
    </p:spTree>
    <p:extLst>
      <p:ext uri="{BB962C8B-B14F-4D97-AF65-F5344CB8AC3E}">
        <p14:creationId xmlns:p14="http://schemas.microsoft.com/office/powerpoint/2010/main" val="166609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3129-C429-436D-A73D-4785E6DFC05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6D87951C-36A4-4976-9BE8-65CE97F51A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0058" y="1108075"/>
            <a:ext cx="7186084" cy="5389563"/>
          </a:xfrm>
        </p:spPr>
      </p:pic>
      <p:sp>
        <p:nvSpPr>
          <p:cNvPr id="3" name="Oval 2">
            <a:extLst>
              <a:ext uri="{FF2B5EF4-FFF2-40B4-BE49-F238E27FC236}">
                <a16:creationId xmlns:a16="http://schemas.microsoft.com/office/drawing/2014/main" id="{8365F8CA-C900-43BE-8EB0-E03D1A9C87D9}"/>
              </a:ext>
            </a:extLst>
          </p:cNvPr>
          <p:cNvSpPr/>
          <p:nvPr/>
        </p:nvSpPr>
        <p:spPr>
          <a:xfrm>
            <a:off x="7136525" y="1944414"/>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6" name="Oval 5">
            <a:extLst>
              <a:ext uri="{FF2B5EF4-FFF2-40B4-BE49-F238E27FC236}">
                <a16:creationId xmlns:a16="http://schemas.microsoft.com/office/drawing/2014/main" id="{77F296DE-7AEB-405C-8715-D40B2FA94A63}"/>
              </a:ext>
            </a:extLst>
          </p:cNvPr>
          <p:cNvSpPr/>
          <p:nvPr/>
        </p:nvSpPr>
        <p:spPr>
          <a:xfrm>
            <a:off x="6568966" y="2948152"/>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7" name="Oval 6">
            <a:extLst>
              <a:ext uri="{FF2B5EF4-FFF2-40B4-BE49-F238E27FC236}">
                <a16:creationId xmlns:a16="http://schemas.microsoft.com/office/drawing/2014/main" id="{28E83738-1893-4F6B-8385-DACC51E6385C}"/>
              </a:ext>
            </a:extLst>
          </p:cNvPr>
          <p:cNvSpPr/>
          <p:nvPr/>
        </p:nvSpPr>
        <p:spPr>
          <a:xfrm>
            <a:off x="8208580" y="2228193"/>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8" name="Oval 7">
            <a:extLst>
              <a:ext uri="{FF2B5EF4-FFF2-40B4-BE49-F238E27FC236}">
                <a16:creationId xmlns:a16="http://schemas.microsoft.com/office/drawing/2014/main" id="{05235F12-678A-45C4-A571-0D0A38B2C895}"/>
              </a:ext>
            </a:extLst>
          </p:cNvPr>
          <p:cNvSpPr/>
          <p:nvPr/>
        </p:nvSpPr>
        <p:spPr>
          <a:xfrm>
            <a:off x="9264869" y="1713186"/>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9" name="Oval 8">
            <a:extLst>
              <a:ext uri="{FF2B5EF4-FFF2-40B4-BE49-F238E27FC236}">
                <a16:creationId xmlns:a16="http://schemas.microsoft.com/office/drawing/2014/main" id="{A3A043E5-DC1F-4BD3-9D44-F4803E1C4521}"/>
              </a:ext>
            </a:extLst>
          </p:cNvPr>
          <p:cNvSpPr/>
          <p:nvPr/>
        </p:nvSpPr>
        <p:spPr>
          <a:xfrm>
            <a:off x="7183822" y="2485696"/>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10" name="Oval 9">
            <a:extLst>
              <a:ext uri="{FF2B5EF4-FFF2-40B4-BE49-F238E27FC236}">
                <a16:creationId xmlns:a16="http://schemas.microsoft.com/office/drawing/2014/main" id="{9C8F8502-ED64-4A9F-A579-A98B50736B86}"/>
              </a:ext>
            </a:extLst>
          </p:cNvPr>
          <p:cNvSpPr/>
          <p:nvPr/>
        </p:nvSpPr>
        <p:spPr>
          <a:xfrm>
            <a:off x="9280635" y="2238703"/>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11" name="Oval 10">
            <a:extLst>
              <a:ext uri="{FF2B5EF4-FFF2-40B4-BE49-F238E27FC236}">
                <a16:creationId xmlns:a16="http://schemas.microsoft.com/office/drawing/2014/main" id="{2BF036A5-71C5-46DB-B59D-278E3349583D}"/>
              </a:ext>
            </a:extLst>
          </p:cNvPr>
          <p:cNvSpPr/>
          <p:nvPr/>
        </p:nvSpPr>
        <p:spPr>
          <a:xfrm>
            <a:off x="9814731" y="2559269"/>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219244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1D09-AEE8-47D4-B439-1BE089555391}"/>
              </a:ext>
            </a:extLst>
          </p:cNvPr>
          <p:cNvSpPr>
            <a:spLocks noGrp="1"/>
          </p:cNvSpPr>
          <p:nvPr>
            <p:ph type="title"/>
          </p:nvPr>
        </p:nvSpPr>
        <p:spPr/>
        <p:txBody>
          <a:bodyPr/>
          <a:lstStyle/>
          <a:p>
            <a:r>
              <a:rPr lang="en-US" dirty="0"/>
              <a:t>Debug pinout</a:t>
            </a:r>
            <a:endParaRPr lang="en-DE" dirty="0"/>
          </a:p>
        </p:txBody>
      </p:sp>
      <p:pic>
        <p:nvPicPr>
          <p:cNvPr id="5" name="Content Placeholder 4">
            <a:extLst>
              <a:ext uri="{FF2B5EF4-FFF2-40B4-BE49-F238E27FC236}">
                <a16:creationId xmlns:a16="http://schemas.microsoft.com/office/drawing/2014/main" id="{714BD36D-7182-4EB9-A4E9-F0E3E8EC87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24" t="25729" r="9680"/>
          <a:stretch/>
        </p:blipFill>
        <p:spPr>
          <a:xfrm>
            <a:off x="3321268" y="941376"/>
            <a:ext cx="8765629" cy="5548800"/>
          </a:xfrm>
        </p:spPr>
      </p:pic>
      <p:sp>
        <p:nvSpPr>
          <p:cNvPr id="6" name="TextBox 5">
            <a:extLst>
              <a:ext uri="{FF2B5EF4-FFF2-40B4-BE49-F238E27FC236}">
                <a16:creationId xmlns:a16="http://schemas.microsoft.com/office/drawing/2014/main" id="{429B49CB-E125-4126-80DA-2FFAE70DCCFF}"/>
              </a:ext>
            </a:extLst>
          </p:cNvPr>
          <p:cNvSpPr txBox="1"/>
          <p:nvPr/>
        </p:nvSpPr>
        <p:spPr>
          <a:xfrm>
            <a:off x="8283982" y="1408622"/>
            <a:ext cx="1740476" cy="369332"/>
          </a:xfrm>
          <a:prstGeom prst="rect">
            <a:avLst/>
          </a:prstGeom>
          <a:noFill/>
        </p:spPr>
        <p:txBody>
          <a:bodyPr wrap="none" rtlCol="0">
            <a:spAutoFit/>
          </a:bodyPr>
          <a:lstStyle/>
          <a:p>
            <a:r>
              <a:rPr lang="en-US" dirty="0">
                <a:solidFill>
                  <a:srgbClr val="FF0000"/>
                </a:solidFill>
              </a:rPr>
              <a:t>Dontvacuum.me</a:t>
            </a:r>
            <a:endParaRPr lang="en-DE" dirty="0">
              <a:solidFill>
                <a:srgbClr val="FF0000"/>
              </a:solidFill>
            </a:endParaRPr>
          </a:p>
        </p:txBody>
      </p:sp>
      <p:sp>
        <p:nvSpPr>
          <p:cNvPr id="7" name="TextBox 6">
            <a:extLst>
              <a:ext uri="{FF2B5EF4-FFF2-40B4-BE49-F238E27FC236}">
                <a16:creationId xmlns:a16="http://schemas.microsoft.com/office/drawing/2014/main" id="{57371EFE-56CC-4639-971E-AFD94D7D11E6}"/>
              </a:ext>
            </a:extLst>
          </p:cNvPr>
          <p:cNvSpPr txBox="1"/>
          <p:nvPr/>
        </p:nvSpPr>
        <p:spPr>
          <a:xfrm>
            <a:off x="8329141" y="5359304"/>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8" name="Arrow: Down 7">
            <a:extLst>
              <a:ext uri="{FF2B5EF4-FFF2-40B4-BE49-F238E27FC236}">
                <a16:creationId xmlns:a16="http://schemas.microsoft.com/office/drawing/2014/main" id="{E6D616B6-34B7-4495-AC7B-AEC77E2E5260}"/>
              </a:ext>
            </a:extLst>
          </p:cNvPr>
          <p:cNvSpPr/>
          <p:nvPr/>
        </p:nvSpPr>
        <p:spPr>
          <a:xfrm>
            <a:off x="8407272" y="578027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0" name="Straight Connector 9">
            <a:extLst>
              <a:ext uri="{FF2B5EF4-FFF2-40B4-BE49-F238E27FC236}">
                <a16:creationId xmlns:a16="http://schemas.microsoft.com/office/drawing/2014/main" id="{3D614849-A27D-4721-9FEB-832BB5A1BB55}"/>
              </a:ext>
            </a:extLst>
          </p:cNvPr>
          <p:cNvCxnSpPr/>
          <p:nvPr/>
        </p:nvCxnSpPr>
        <p:spPr>
          <a:xfrm flipH="1">
            <a:off x="6915807" y="3019096"/>
            <a:ext cx="655320"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E87B173-B9A5-4F28-B706-E262E2B5BE08}"/>
              </a:ext>
            </a:extLst>
          </p:cNvPr>
          <p:cNvSpPr txBox="1"/>
          <p:nvPr/>
        </p:nvSpPr>
        <p:spPr>
          <a:xfrm>
            <a:off x="6199528" y="3435657"/>
            <a:ext cx="108562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rgbClr val="FF0000"/>
                </a:solidFill>
              </a:rPr>
              <a:t>Boot_SEL</a:t>
            </a:r>
            <a:endParaRPr lang="en-DE" dirty="0">
              <a:solidFill>
                <a:srgbClr val="FF0000"/>
              </a:solidFill>
            </a:endParaRPr>
          </a:p>
        </p:txBody>
      </p:sp>
      <p:sp>
        <p:nvSpPr>
          <p:cNvPr id="12" name="TextBox 11">
            <a:extLst>
              <a:ext uri="{FF2B5EF4-FFF2-40B4-BE49-F238E27FC236}">
                <a16:creationId xmlns:a16="http://schemas.microsoft.com/office/drawing/2014/main" id="{6F81FB7E-6C76-4466-88CD-3EFE5F470EA3}"/>
              </a:ext>
            </a:extLst>
          </p:cNvPr>
          <p:cNvSpPr txBox="1"/>
          <p:nvPr/>
        </p:nvSpPr>
        <p:spPr>
          <a:xfrm>
            <a:off x="7174888" y="3877619"/>
            <a:ext cx="46735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solidFill>
                  <a:srgbClr val="FF0000"/>
                </a:solidFill>
              </a:rPr>
              <a:t>RX</a:t>
            </a:r>
            <a:endParaRPr lang="en-DE" dirty="0">
              <a:solidFill>
                <a:srgbClr val="FF0000"/>
              </a:solidFill>
            </a:endParaRPr>
          </a:p>
        </p:txBody>
      </p:sp>
      <p:sp>
        <p:nvSpPr>
          <p:cNvPr id="13" name="TextBox 12">
            <a:extLst>
              <a:ext uri="{FF2B5EF4-FFF2-40B4-BE49-F238E27FC236}">
                <a16:creationId xmlns:a16="http://schemas.microsoft.com/office/drawing/2014/main" id="{197FD028-86A3-4633-983C-A9DB1F995E1D}"/>
              </a:ext>
            </a:extLst>
          </p:cNvPr>
          <p:cNvSpPr txBox="1"/>
          <p:nvPr/>
        </p:nvSpPr>
        <p:spPr>
          <a:xfrm>
            <a:off x="7718448" y="3877619"/>
            <a:ext cx="46735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solidFill>
                  <a:srgbClr val="FF0000"/>
                </a:solidFill>
              </a:rPr>
              <a:t>TX</a:t>
            </a:r>
            <a:endParaRPr lang="en-DE" dirty="0">
              <a:solidFill>
                <a:srgbClr val="FF0000"/>
              </a:solidFill>
            </a:endParaRPr>
          </a:p>
        </p:txBody>
      </p:sp>
      <p:sp>
        <p:nvSpPr>
          <p:cNvPr id="14" name="TextBox 13">
            <a:extLst>
              <a:ext uri="{FF2B5EF4-FFF2-40B4-BE49-F238E27FC236}">
                <a16:creationId xmlns:a16="http://schemas.microsoft.com/office/drawing/2014/main" id="{68F0DE6D-A393-443A-85A6-6675DF971DF9}"/>
              </a:ext>
            </a:extLst>
          </p:cNvPr>
          <p:cNvSpPr txBox="1"/>
          <p:nvPr/>
        </p:nvSpPr>
        <p:spPr>
          <a:xfrm>
            <a:off x="8280997" y="3877624"/>
            <a:ext cx="453451"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solidFill>
                  <a:srgbClr val="FF0000"/>
                </a:solidFill>
              </a:rPr>
              <a:t>D+</a:t>
            </a:r>
            <a:endParaRPr lang="en-DE" dirty="0">
              <a:solidFill>
                <a:srgbClr val="FF0000"/>
              </a:solidFill>
            </a:endParaRPr>
          </a:p>
        </p:txBody>
      </p:sp>
      <p:sp>
        <p:nvSpPr>
          <p:cNvPr id="15" name="TextBox 14">
            <a:extLst>
              <a:ext uri="{FF2B5EF4-FFF2-40B4-BE49-F238E27FC236}">
                <a16:creationId xmlns:a16="http://schemas.microsoft.com/office/drawing/2014/main" id="{A5F208AA-EB5C-4B3F-AE91-A9051A69C551}"/>
              </a:ext>
            </a:extLst>
          </p:cNvPr>
          <p:cNvSpPr txBox="1"/>
          <p:nvPr/>
        </p:nvSpPr>
        <p:spPr>
          <a:xfrm>
            <a:off x="8837476" y="3877619"/>
            <a:ext cx="42548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solidFill>
                  <a:srgbClr val="FF0000"/>
                </a:solidFill>
              </a:rPr>
              <a:t>D-</a:t>
            </a:r>
            <a:endParaRPr lang="en-DE" dirty="0">
              <a:solidFill>
                <a:srgbClr val="FF0000"/>
              </a:solidFill>
            </a:endParaRPr>
          </a:p>
        </p:txBody>
      </p:sp>
      <p:cxnSp>
        <p:nvCxnSpPr>
          <p:cNvPr id="16" name="Straight Connector 15">
            <a:extLst>
              <a:ext uri="{FF2B5EF4-FFF2-40B4-BE49-F238E27FC236}">
                <a16:creationId xmlns:a16="http://schemas.microsoft.com/office/drawing/2014/main" id="{2B7C7255-66EB-48C9-AFD7-2464D5A3E5FD}"/>
              </a:ext>
            </a:extLst>
          </p:cNvPr>
          <p:cNvCxnSpPr>
            <a:cxnSpLocks/>
            <a:endCxn id="12" idx="0"/>
          </p:cNvCxnSpPr>
          <p:nvPr/>
        </p:nvCxnSpPr>
        <p:spPr>
          <a:xfrm flipH="1">
            <a:off x="7408568" y="3019096"/>
            <a:ext cx="309882"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64F2F0-17DC-4EBB-8510-1348C6A37EE3}"/>
              </a:ext>
            </a:extLst>
          </p:cNvPr>
          <p:cNvCxnSpPr>
            <a:cxnSpLocks/>
            <a:endCxn id="13" idx="0"/>
          </p:cNvCxnSpPr>
          <p:nvPr/>
        </p:nvCxnSpPr>
        <p:spPr>
          <a:xfrm>
            <a:off x="7870850" y="3019096"/>
            <a:ext cx="81278"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96710B-84A8-4E70-B668-39C43D182393}"/>
              </a:ext>
            </a:extLst>
          </p:cNvPr>
          <p:cNvCxnSpPr>
            <a:cxnSpLocks/>
          </p:cNvCxnSpPr>
          <p:nvPr/>
        </p:nvCxnSpPr>
        <p:spPr>
          <a:xfrm>
            <a:off x="8258022" y="3019096"/>
            <a:ext cx="257985"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DFD593-F34E-4C51-8969-9F47B2E7D52A}"/>
              </a:ext>
            </a:extLst>
          </p:cNvPr>
          <p:cNvCxnSpPr>
            <a:cxnSpLocks/>
            <a:endCxn id="15" idx="0"/>
          </p:cNvCxnSpPr>
          <p:nvPr/>
        </p:nvCxnSpPr>
        <p:spPr>
          <a:xfrm>
            <a:off x="8398398" y="3033384"/>
            <a:ext cx="651821" cy="8442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4421EFF-19B4-4A88-BD27-221B4CAF5AFF}"/>
              </a:ext>
            </a:extLst>
          </p:cNvPr>
          <p:cNvSpPr txBox="1"/>
          <p:nvPr/>
        </p:nvSpPr>
        <p:spPr>
          <a:xfrm>
            <a:off x="9386117" y="3291630"/>
            <a:ext cx="699945"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solidFill>
                  <a:srgbClr val="FF0000"/>
                </a:solidFill>
              </a:rPr>
              <a:t>VBUS</a:t>
            </a:r>
          </a:p>
          <a:p>
            <a:r>
              <a:rPr lang="en-US" sz="1100" dirty="0">
                <a:solidFill>
                  <a:srgbClr val="FF0000"/>
                </a:solidFill>
              </a:rPr>
              <a:t>(Do not connect)</a:t>
            </a:r>
            <a:endParaRPr lang="en-DE" sz="1100" dirty="0">
              <a:solidFill>
                <a:srgbClr val="FF0000"/>
              </a:solidFill>
            </a:endParaRPr>
          </a:p>
        </p:txBody>
      </p:sp>
      <p:cxnSp>
        <p:nvCxnSpPr>
          <p:cNvPr id="29" name="Straight Connector 28">
            <a:extLst>
              <a:ext uri="{FF2B5EF4-FFF2-40B4-BE49-F238E27FC236}">
                <a16:creationId xmlns:a16="http://schemas.microsoft.com/office/drawing/2014/main" id="{2220F38E-DBCB-4330-8AC4-D7BFA549FA5E}"/>
              </a:ext>
            </a:extLst>
          </p:cNvPr>
          <p:cNvCxnSpPr>
            <a:cxnSpLocks/>
          </p:cNvCxnSpPr>
          <p:nvPr/>
        </p:nvCxnSpPr>
        <p:spPr>
          <a:xfrm>
            <a:off x="8516007" y="3019096"/>
            <a:ext cx="870110" cy="5638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A55176-2905-4774-9274-29E6C2B68CC7}"/>
              </a:ext>
            </a:extLst>
          </p:cNvPr>
          <p:cNvSpPr txBox="1"/>
          <p:nvPr/>
        </p:nvSpPr>
        <p:spPr>
          <a:xfrm>
            <a:off x="7677810" y="2105779"/>
            <a:ext cx="651332"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rgbClr val="FF0000"/>
                </a:solidFill>
              </a:rPr>
              <a:t>GND</a:t>
            </a:r>
            <a:endParaRPr lang="en-DE" dirty="0">
              <a:solidFill>
                <a:srgbClr val="FF0000"/>
              </a:solidFill>
            </a:endParaRPr>
          </a:p>
        </p:txBody>
      </p:sp>
      <p:cxnSp>
        <p:nvCxnSpPr>
          <p:cNvPr id="34" name="Straight Connector 33">
            <a:extLst>
              <a:ext uri="{FF2B5EF4-FFF2-40B4-BE49-F238E27FC236}">
                <a16:creationId xmlns:a16="http://schemas.microsoft.com/office/drawing/2014/main" id="{4C0A2B85-4E4A-4753-9D44-B41EC6CC8647}"/>
              </a:ext>
            </a:extLst>
          </p:cNvPr>
          <p:cNvCxnSpPr>
            <a:endCxn id="32" idx="2"/>
          </p:cNvCxnSpPr>
          <p:nvPr/>
        </p:nvCxnSpPr>
        <p:spPr>
          <a:xfrm flipV="1">
            <a:off x="7870850" y="2475111"/>
            <a:ext cx="132626" cy="3814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966F63-0B61-440F-8026-0408C031A24D}"/>
              </a:ext>
            </a:extLst>
          </p:cNvPr>
          <p:cNvCxnSpPr>
            <a:cxnSpLocks/>
            <a:endCxn id="32" idx="2"/>
          </p:cNvCxnSpPr>
          <p:nvPr/>
        </p:nvCxnSpPr>
        <p:spPr>
          <a:xfrm flipV="1">
            <a:off x="7996252" y="2475111"/>
            <a:ext cx="7224" cy="4868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FC9BD1-70F3-4FE8-8207-180BE8465ACB}"/>
              </a:ext>
            </a:extLst>
          </p:cNvPr>
          <p:cNvSpPr/>
          <p:nvPr/>
        </p:nvSpPr>
        <p:spPr>
          <a:xfrm>
            <a:off x="7536520" y="2938136"/>
            <a:ext cx="115876" cy="1031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8" name="Rectangle 37">
            <a:extLst>
              <a:ext uri="{FF2B5EF4-FFF2-40B4-BE49-F238E27FC236}">
                <a16:creationId xmlns:a16="http://schemas.microsoft.com/office/drawing/2014/main" id="{7B9A9B79-A741-4D52-A357-0512E8074304}"/>
              </a:ext>
            </a:extLst>
          </p:cNvPr>
          <p:cNvSpPr/>
          <p:nvPr/>
        </p:nvSpPr>
        <p:spPr>
          <a:xfrm>
            <a:off x="7677031" y="2938136"/>
            <a:ext cx="115876" cy="103188"/>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9" name="Rectangle 38">
            <a:extLst>
              <a:ext uri="{FF2B5EF4-FFF2-40B4-BE49-F238E27FC236}">
                <a16:creationId xmlns:a16="http://schemas.microsoft.com/office/drawing/2014/main" id="{871E85F4-E355-41B3-9C01-168D32DBA300}"/>
              </a:ext>
            </a:extLst>
          </p:cNvPr>
          <p:cNvSpPr/>
          <p:nvPr/>
        </p:nvSpPr>
        <p:spPr>
          <a:xfrm>
            <a:off x="7797583" y="2938136"/>
            <a:ext cx="115876" cy="103188"/>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0" name="Rectangle 39">
            <a:extLst>
              <a:ext uri="{FF2B5EF4-FFF2-40B4-BE49-F238E27FC236}">
                <a16:creationId xmlns:a16="http://schemas.microsoft.com/office/drawing/2014/main" id="{9039855A-D570-4311-894C-E2B1A03849DB}"/>
              </a:ext>
            </a:extLst>
          </p:cNvPr>
          <p:cNvSpPr/>
          <p:nvPr/>
        </p:nvSpPr>
        <p:spPr>
          <a:xfrm>
            <a:off x="8187332" y="2944484"/>
            <a:ext cx="115876" cy="103188"/>
          </a:xfrm>
          <a:prstGeom prst="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1" name="Rectangle 40">
            <a:extLst>
              <a:ext uri="{FF2B5EF4-FFF2-40B4-BE49-F238E27FC236}">
                <a16:creationId xmlns:a16="http://schemas.microsoft.com/office/drawing/2014/main" id="{B25F64D5-67A2-4824-817B-431E52D2E2AF}"/>
              </a:ext>
            </a:extLst>
          </p:cNvPr>
          <p:cNvSpPr/>
          <p:nvPr/>
        </p:nvSpPr>
        <p:spPr>
          <a:xfrm>
            <a:off x="8319607" y="2944484"/>
            <a:ext cx="115876" cy="103188"/>
          </a:xfrm>
          <a:prstGeom prst="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2" name="Rectangle 41">
            <a:extLst>
              <a:ext uri="{FF2B5EF4-FFF2-40B4-BE49-F238E27FC236}">
                <a16:creationId xmlns:a16="http://schemas.microsoft.com/office/drawing/2014/main" id="{ECEF7D3C-416E-4AF8-8FB2-8B1F6E0257F3}"/>
              </a:ext>
            </a:extLst>
          </p:cNvPr>
          <p:cNvSpPr/>
          <p:nvPr/>
        </p:nvSpPr>
        <p:spPr>
          <a:xfrm>
            <a:off x="7795613" y="2819385"/>
            <a:ext cx="115876" cy="103188"/>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3" name="Rectangle 42">
            <a:extLst>
              <a:ext uri="{FF2B5EF4-FFF2-40B4-BE49-F238E27FC236}">
                <a16:creationId xmlns:a16="http://schemas.microsoft.com/office/drawing/2014/main" id="{199F85D2-C910-4808-8F35-3B2EC41F8AB5}"/>
              </a:ext>
            </a:extLst>
          </p:cNvPr>
          <p:cNvSpPr/>
          <p:nvPr/>
        </p:nvSpPr>
        <p:spPr>
          <a:xfrm>
            <a:off x="7938314" y="2937340"/>
            <a:ext cx="115876" cy="103188"/>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0" name="Content Placeholder 2">
            <a:extLst>
              <a:ext uri="{FF2B5EF4-FFF2-40B4-BE49-F238E27FC236}">
                <a16:creationId xmlns:a16="http://schemas.microsoft.com/office/drawing/2014/main" id="{60147F88-71AE-411B-BFE8-9164118C4DFE}"/>
              </a:ext>
            </a:extLst>
          </p:cNvPr>
          <p:cNvSpPr txBox="1">
            <a:spLocks/>
          </p:cNvSpPr>
          <p:nvPr/>
        </p:nvSpPr>
        <p:spPr bwMode="auto">
          <a:xfrm>
            <a:off x="609600" y="1171576"/>
            <a:ext cx="10972800" cy="538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189" indent="-457189"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sz="2000" dirty="0" err="1"/>
              <a:t>Debuginterface</a:t>
            </a:r>
            <a:endParaRPr lang="en-US" sz="2000" dirty="0"/>
          </a:p>
          <a:p>
            <a:pPr lvl="1"/>
            <a:r>
              <a:rPr lang="en-US" sz="2000" dirty="0"/>
              <a:t>2x8 pins</a:t>
            </a:r>
          </a:p>
          <a:p>
            <a:pPr lvl="1"/>
            <a:r>
              <a:rPr lang="en-US" sz="2000" dirty="0"/>
              <a:t>2mm pitch size</a:t>
            </a:r>
          </a:p>
        </p:txBody>
      </p:sp>
      <p:sp>
        <p:nvSpPr>
          <p:cNvPr id="3" name="TextBox 2">
            <a:extLst>
              <a:ext uri="{FF2B5EF4-FFF2-40B4-BE49-F238E27FC236}">
                <a16:creationId xmlns:a16="http://schemas.microsoft.com/office/drawing/2014/main" id="{DA65383C-2FC2-4885-ABBB-BF343EBFEEAC}"/>
              </a:ext>
            </a:extLst>
          </p:cNvPr>
          <p:cNvSpPr txBox="1"/>
          <p:nvPr/>
        </p:nvSpPr>
        <p:spPr>
          <a:xfrm>
            <a:off x="295671" y="2827618"/>
            <a:ext cx="2949397"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Warning:</a:t>
            </a:r>
          </a:p>
          <a:p>
            <a:r>
              <a:rPr lang="en-US" dirty="0"/>
              <a:t>2mm pitch size is way smaller</a:t>
            </a:r>
          </a:p>
          <a:p>
            <a:r>
              <a:rPr lang="en-US" dirty="0"/>
              <a:t>than the usual 2.54 mm</a:t>
            </a:r>
            <a:endParaRPr lang="en-DE" dirty="0"/>
          </a:p>
        </p:txBody>
      </p:sp>
      <p:sp>
        <p:nvSpPr>
          <p:cNvPr id="31" name="TextBox 30">
            <a:extLst>
              <a:ext uri="{FF2B5EF4-FFF2-40B4-BE49-F238E27FC236}">
                <a16:creationId xmlns:a16="http://schemas.microsoft.com/office/drawing/2014/main" id="{ACF29E43-EB71-43E7-B081-236D151D5AA0}"/>
              </a:ext>
            </a:extLst>
          </p:cNvPr>
          <p:cNvSpPr txBox="1"/>
          <p:nvPr/>
        </p:nvSpPr>
        <p:spPr>
          <a:xfrm>
            <a:off x="295670" y="3916491"/>
            <a:ext cx="298062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Warning:</a:t>
            </a:r>
          </a:p>
          <a:p>
            <a:r>
              <a:rPr lang="en-US" dirty="0"/>
              <a:t>Make sure you connect to the</a:t>
            </a:r>
          </a:p>
          <a:p>
            <a:r>
              <a:rPr lang="en-US" dirty="0"/>
              <a:t>correct pins!</a:t>
            </a:r>
            <a:endParaRPr lang="en-DE" dirty="0"/>
          </a:p>
        </p:txBody>
      </p:sp>
    </p:spTree>
    <p:extLst>
      <p:ext uri="{BB962C8B-B14F-4D97-AF65-F5344CB8AC3E}">
        <p14:creationId xmlns:p14="http://schemas.microsoft.com/office/powerpoint/2010/main" val="3078931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C3D6-AE92-4CFE-824F-86A6823CA457}"/>
              </a:ext>
            </a:extLst>
          </p:cNvPr>
          <p:cNvSpPr>
            <a:spLocks noGrp="1"/>
          </p:cNvSpPr>
          <p:nvPr>
            <p:ph type="title"/>
          </p:nvPr>
        </p:nvSpPr>
        <p:spPr/>
        <p:txBody>
          <a:bodyPr/>
          <a:lstStyle/>
          <a:p>
            <a:r>
              <a:rPr lang="en-US" dirty="0"/>
              <a:t>Rooting with custom PCBs</a:t>
            </a:r>
            <a:endParaRPr lang="en-DE" dirty="0"/>
          </a:p>
        </p:txBody>
      </p:sp>
      <p:pic>
        <p:nvPicPr>
          <p:cNvPr id="7" name="Content Placeholder 6">
            <a:extLst>
              <a:ext uri="{FF2B5EF4-FFF2-40B4-BE49-F238E27FC236}">
                <a16:creationId xmlns:a16="http://schemas.microsoft.com/office/drawing/2014/main" id="{520A3BE3-9BC7-4DB6-A8F8-509243D436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t="44134" r="57139" b="33623"/>
          <a:stretch/>
        </p:blipFill>
        <p:spPr>
          <a:xfrm flipH="1" flipV="1">
            <a:off x="904126" y="1192544"/>
            <a:ext cx="5122964" cy="3241496"/>
          </a:xfrm>
        </p:spPr>
      </p:pic>
      <p:sp>
        <p:nvSpPr>
          <p:cNvPr id="8" name="TextBox 7">
            <a:extLst>
              <a:ext uri="{FF2B5EF4-FFF2-40B4-BE49-F238E27FC236}">
                <a16:creationId xmlns:a16="http://schemas.microsoft.com/office/drawing/2014/main" id="{B1629CD7-EF4D-4AC3-8A62-A852B2BCAA08}"/>
              </a:ext>
            </a:extLst>
          </p:cNvPr>
          <p:cNvSpPr txBox="1"/>
          <p:nvPr/>
        </p:nvSpPr>
        <p:spPr>
          <a:xfrm>
            <a:off x="1871994" y="4566503"/>
            <a:ext cx="3587008" cy="1077218"/>
          </a:xfrm>
          <a:prstGeom prst="rect">
            <a:avLst/>
          </a:prstGeom>
          <a:noFill/>
        </p:spPr>
        <p:txBody>
          <a:bodyPr wrap="none" rtlCol="0">
            <a:spAutoFit/>
          </a:bodyPr>
          <a:lstStyle/>
          <a:p>
            <a:r>
              <a:rPr lang="en-US" sz="3200" dirty="0"/>
              <a:t>USB + UART headers</a:t>
            </a:r>
          </a:p>
          <a:p>
            <a:r>
              <a:rPr lang="en-US" sz="3200" dirty="0"/>
              <a:t>(aka basic PCB)</a:t>
            </a:r>
            <a:endParaRPr lang="en-DE" sz="3200" dirty="0"/>
          </a:p>
        </p:txBody>
      </p:sp>
      <p:sp>
        <p:nvSpPr>
          <p:cNvPr id="9" name="TextBox 8">
            <a:extLst>
              <a:ext uri="{FF2B5EF4-FFF2-40B4-BE49-F238E27FC236}">
                <a16:creationId xmlns:a16="http://schemas.microsoft.com/office/drawing/2014/main" id="{088F698C-6A25-44A4-96CD-9797503B1649}"/>
              </a:ext>
            </a:extLst>
          </p:cNvPr>
          <p:cNvSpPr txBox="1"/>
          <p:nvPr/>
        </p:nvSpPr>
        <p:spPr>
          <a:xfrm>
            <a:off x="7146063" y="4612669"/>
            <a:ext cx="3973139" cy="1569660"/>
          </a:xfrm>
          <a:prstGeom prst="rect">
            <a:avLst/>
          </a:prstGeom>
          <a:noFill/>
        </p:spPr>
        <p:txBody>
          <a:bodyPr wrap="none" rtlCol="0">
            <a:spAutoFit/>
          </a:bodyPr>
          <a:lstStyle/>
          <a:p>
            <a:r>
              <a:rPr lang="en-US" sz="3200" dirty="0"/>
              <a:t>USB + integrated UART</a:t>
            </a:r>
          </a:p>
          <a:p>
            <a:r>
              <a:rPr lang="en-US" sz="3200" dirty="0"/>
              <a:t>Adapter</a:t>
            </a:r>
          </a:p>
          <a:p>
            <a:r>
              <a:rPr lang="en-US" sz="3200" dirty="0"/>
              <a:t>(aka Advanced PCB)</a:t>
            </a:r>
            <a:endParaRPr lang="en-DE" sz="3200" dirty="0"/>
          </a:p>
        </p:txBody>
      </p:sp>
      <p:pic>
        <p:nvPicPr>
          <p:cNvPr id="10" name="Content Placeholder 6">
            <a:extLst>
              <a:ext uri="{FF2B5EF4-FFF2-40B4-BE49-F238E27FC236}">
                <a16:creationId xmlns:a16="http://schemas.microsoft.com/office/drawing/2014/main" id="{E3442E64-1BC2-4466-81EA-561214BC2DBD}"/>
              </a:ext>
            </a:extLst>
          </p:cNvPr>
          <p:cNvPicPr>
            <a:picLocks noChangeAspect="1"/>
          </p:cNvPicPr>
          <p:nvPr/>
        </p:nvPicPr>
        <p:blipFill rotWithShape="1">
          <a:blip r:embed="rId2">
            <a:extLst>
              <a:ext uri="{28A0092B-C50C-407E-A947-70E740481C1C}">
                <a14:useLocalDpi xmlns:a14="http://schemas.microsoft.com/office/drawing/2010/main" val="0"/>
              </a:ext>
            </a:extLst>
          </a:blip>
          <a:srcRect l="46272" t="44134" r="26886" b="33623"/>
          <a:stretch/>
        </p:blipFill>
        <p:spPr bwMode="auto">
          <a:xfrm flipH="1" flipV="1">
            <a:off x="6275797" y="1192544"/>
            <a:ext cx="5215847" cy="324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BA2D811-BB79-4EEF-9F23-E06933DB772C}"/>
              </a:ext>
            </a:extLst>
          </p:cNvPr>
          <p:cNvSpPr txBox="1"/>
          <p:nvPr/>
        </p:nvSpPr>
        <p:spPr>
          <a:xfrm>
            <a:off x="0" y="6182329"/>
            <a:ext cx="6418680" cy="369332"/>
          </a:xfrm>
          <a:prstGeom prst="rect">
            <a:avLst/>
          </a:prstGeom>
          <a:noFill/>
        </p:spPr>
        <p:txBody>
          <a:bodyPr wrap="none" rtlCol="0">
            <a:spAutoFit/>
          </a:bodyPr>
          <a:lstStyle/>
          <a:p>
            <a:r>
              <a:rPr lang="en-US" dirty="0"/>
              <a:t>Check builder.dontvacuum.me/</a:t>
            </a:r>
            <a:r>
              <a:rPr lang="en-US" dirty="0" err="1"/>
              <a:t>dreameadapter</a:t>
            </a:r>
            <a:r>
              <a:rPr lang="en-US" dirty="0"/>
              <a:t> for the Gerber files</a:t>
            </a:r>
            <a:endParaRPr lang="en-DE" dirty="0"/>
          </a:p>
        </p:txBody>
      </p:sp>
    </p:spTree>
    <p:extLst>
      <p:ext uri="{BB962C8B-B14F-4D97-AF65-F5344CB8AC3E}">
        <p14:creationId xmlns:p14="http://schemas.microsoft.com/office/powerpoint/2010/main" val="2569155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C3D6-AE92-4CFE-824F-86A6823CA457}"/>
              </a:ext>
            </a:extLst>
          </p:cNvPr>
          <p:cNvSpPr>
            <a:spLocks noGrp="1"/>
          </p:cNvSpPr>
          <p:nvPr>
            <p:ph type="title"/>
          </p:nvPr>
        </p:nvSpPr>
        <p:spPr/>
        <p:txBody>
          <a:bodyPr/>
          <a:lstStyle/>
          <a:p>
            <a:r>
              <a:rPr lang="en-US" dirty="0"/>
              <a:t>Rooting with custom PCBs</a:t>
            </a:r>
            <a:endParaRPr lang="en-DE" dirty="0"/>
          </a:p>
        </p:txBody>
      </p:sp>
      <p:sp>
        <p:nvSpPr>
          <p:cNvPr id="8" name="TextBox 7">
            <a:extLst>
              <a:ext uri="{FF2B5EF4-FFF2-40B4-BE49-F238E27FC236}">
                <a16:creationId xmlns:a16="http://schemas.microsoft.com/office/drawing/2014/main" id="{B1629CD7-EF4D-4AC3-8A62-A852B2BCAA08}"/>
              </a:ext>
            </a:extLst>
          </p:cNvPr>
          <p:cNvSpPr txBox="1"/>
          <p:nvPr/>
        </p:nvSpPr>
        <p:spPr>
          <a:xfrm>
            <a:off x="1351472" y="4042288"/>
            <a:ext cx="3587008" cy="1077218"/>
          </a:xfrm>
          <a:prstGeom prst="rect">
            <a:avLst/>
          </a:prstGeom>
          <a:noFill/>
        </p:spPr>
        <p:txBody>
          <a:bodyPr wrap="none" rtlCol="0">
            <a:spAutoFit/>
          </a:bodyPr>
          <a:lstStyle/>
          <a:p>
            <a:r>
              <a:rPr lang="en-US" sz="3200" dirty="0"/>
              <a:t>USB + UART headers</a:t>
            </a:r>
          </a:p>
          <a:p>
            <a:r>
              <a:rPr lang="en-US" sz="3200" dirty="0"/>
              <a:t>(aka basic PCB)</a:t>
            </a:r>
            <a:endParaRPr lang="en-DE" sz="3200" dirty="0"/>
          </a:p>
        </p:txBody>
      </p:sp>
      <p:sp>
        <p:nvSpPr>
          <p:cNvPr id="9" name="TextBox 8">
            <a:extLst>
              <a:ext uri="{FF2B5EF4-FFF2-40B4-BE49-F238E27FC236}">
                <a16:creationId xmlns:a16="http://schemas.microsoft.com/office/drawing/2014/main" id="{088F698C-6A25-44A4-96CD-9797503B1649}"/>
              </a:ext>
            </a:extLst>
          </p:cNvPr>
          <p:cNvSpPr txBox="1"/>
          <p:nvPr/>
        </p:nvSpPr>
        <p:spPr>
          <a:xfrm>
            <a:off x="7253521" y="4042288"/>
            <a:ext cx="3973139" cy="1569660"/>
          </a:xfrm>
          <a:prstGeom prst="rect">
            <a:avLst/>
          </a:prstGeom>
          <a:noFill/>
        </p:spPr>
        <p:txBody>
          <a:bodyPr wrap="none" rtlCol="0">
            <a:spAutoFit/>
          </a:bodyPr>
          <a:lstStyle/>
          <a:p>
            <a:r>
              <a:rPr lang="en-US" sz="3200" dirty="0"/>
              <a:t>USB + integrated UART</a:t>
            </a:r>
          </a:p>
          <a:p>
            <a:r>
              <a:rPr lang="en-US" sz="3200" dirty="0"/>
              <a:t>Adapter</a:t>
            </a:r>
          </a:p>
          <a:p>
            <a:r>
              <a:rPr lang="en-US" sz="3200" dirty="0"/>
              <a:t>(aka Advanced PCB)</a:t>
            </a:r>
            <a:endParaRPr lang="en-DE" sz="3200" dirty="0"/>
          </a:p>
        </p:txBody>
      </p:sp>
      <p:sp>
        <p:nvSpPr>
          <p:cNvPr id="11" name="TextBox 10">
            <a:extLst>
              <a:ext uri="{FF2B5EF4-FFF2-40B4-BE49-F238E27FC236}">
                <a16:creationId xmlns:a16="http://schemas.microsoft.com/office/drawing/2014/main" id="{3BA2D811-BB79-4EEF-9F23-E06933DB772C}"/>
              </a:ext>
            </a:extLst>
          </p:cNvPr>
          <p:cNvSpPr txBox="1"/>
          <p:nvPr/>
        </p:nvSpPr>
        <p:spPr>
          <a:xfrm>
            <a:off x="0" y="6182329"/>
            <a:ext cx="6418680" cy="369332"/>
          </a:xfrm>
          <a:prstGeom prst="rect">
            <a:avLst/>
          </a:prstGeom>
          <a:noFill/>
        </p:spPr>
        <p:txBody>
          <a:bodyPr wrap="none" rtlCol="0">
            <a:spAutoFit/>
          </a:bodyPr>
          <a:lstStyle/>
          <a:p>
            <a:r>
              <a:rPr lang="en-US" dirty="0"/>
              <a:t>Check builder.dontvacuum.me/</a:t>
            </a:r>
            <a:r>
              <a:rPr lang="en-US" dirty="0" err="1"/>
              <a:t>dreameadapter</a:t>
            </a:r>
            <a:r>
              <a:rPr lang="en-US" dirty="0"/>
              <a:t> for the Gerber files</a:t>
            </a:r>
            <a:endParaRPr lang="en-DE" dirty="0"/>
          </a:p>
        </p:txBody>
      </p:sp>
      <p:pic>
        <p:nvPicPr>
          <p:cNvPr id="12" name="Picture 11">
            <a:extLst>
              <a:ext uri="{FF2B5EF4-FFF2-40B4-BE49-F238E27FC236}">
                <a16:creationId xmlns:a16="http://schemas.microsoft.com/office/drawing/2014/main" id="{A1B7DEDD-21AA-4F8E-906D-BE97D825F9EF}"/>
              </a:ext>
            </a:extLst>
          </p:cNvPr>
          <p:cNvPicPr>
            <a:picLocks noChangeAspect="1"/>
          </p:cNvPicPr>
          <p:nvPr/>
        </p:nvPicPr>
        <p:blipFill rotWithShape="1">
          <a:blip r:embed="rId3"/>
          <a:srcRect l="8401" t="3528" r="7650" b="4194"/>
          <a:stretch/>
        </p:blipFill>
        <p:spPr>
          <a:xfrm rot="5400000">
            <a:off x="7839588" y="-185759"/>
            <a:ext cx="2801006" cy="5541953"/>
          </a:xfrm>
          <a:prstGeom prst="rect">
            <a:avLst/>
          </a:prstGeom>
        </p:spPr>
      </p:pic>
      <p:pic>
        <p:nvPicPr>
          <p:cNvPr id="4" name="Picture 3">
            <a:extLst>
              <a:ext uri="{FF2B5EF4-FFF2-40B4-BE49-F238E27FC236}">
                <a16:creationId xmlns:a16="http://schemas.microsoft.com/office/drawing/2014/main" id="{B239F5AB-F6E2-4376-BDC0-A2B559908964}"/>
              </a:ext>
            </a:extLst>
          </p:cNvPr>
          <p:cNvPicPr>
            <a:picLocks noChangeAspect="1"/>
          </p:cNvPicPr>
          <p:nvPr/>
        </p:nvPicPr>
        <p:blipFill>
          <a:blip r:embed="rId4"/>
          <a:stretch>
            <a:fillRect/>
          </a:stretch>
        </p:blipFill>
        <p:spPr>
          <a:xfrm rot="5400000">
            <a:off x="2161856" y="-392509"/>
            <a:ext cx="2411435" cy="5625011"/>
          </a:xfrm>
          <a:prstGeom prst="rect">
            <a:avLst/>
          </a:prstGeom>
        </p:spPr>
      </p:pic>
    </p:spTree>
    <p:extLst>
      <p:ext uri="{BB962C8B-B14F-4D97-AF65-F5344CB8AC3E}">
        <p14:creationId xmlns:p14="http://schemas.microsoft.com/office/powerpoint/2010/main" val="909286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ctrTitle"/>
          </p:nvPr>
        </p:nvSpPr>
        <p:spPr>
          <a:xfrm>
            <a:off x="914400" y="1219200"/>
            <a:ext cx="10363200" cy="1470025"/>
          </a:xfrm>
        </p:spPr>
        <p:txBody>
          <a:bodyPr/>
          <a:lstStyle/>
          <a:p>
            <a:r>
              <a:rPr lang="en-US" dirty="0"/>
              <a:t>Before you continue: Please look thru all slides and the FAQ before you start your adventure</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type="subTitle" idx="1"/>
          </p:nvPr>
        </p:nvSpPr>
        <p:spPr>
          <a:xfrm>
            <a:off x="914400" y="2945525"/>
            <a:ext cx="10258097" cy="1752600"/>
          </a:xfrm>
        </p:spPr>
        <p:txBody>
          <a:bodyPr/>
          <a:lstStyle/>
          <a:p>
            <a:r>
              <a:rPr lang="en-US" dirty="0"/>
              <a:t>All commands and FAQ can be found here:</a:t>
            </a:r>
          </a:p>
          <a:p>
            <a:r>
              <a:rPr lang="en-US" sz="3200" dirty="0">
                <a:hlinkClick r:id="rId3"/>
              </a:rPr>
              <a:t>https://builder.dontvacuum.me/dreame/</a:t>
            </a:r>
            <a:endParaRPr lang="en-US" sz="3200" dirty="0"/>
          </a:p>
          <a:p>
            <a:endParaRPr lang="en-US" sz="3200" dirty="0"/>
          </a:p>
          <a:p>
            <a:r>
              <a:rPr lang="en-US" sz="3200" dirty="0"/>
              <a:t>You might want to join the Telegram channel:</a:t>
            </a:r>
          </a:p>
          <a:p>
            <a:r>
              <a:rPr lang="en-US" sz="3200" dirty="0">
                <a:hlinkClick r:id="rId4"/>
              </a:rPr>
              <a:t>https://t.me/dust_announce</a:t>
            </a:r>
            <a:endParaRPr lang="en-US" sz="3200" dirty="0"/>
          </a:p>
          <a:p>
            <a:endParaRPr lang="en-US" sz="3200" dirty="0"/>
          </a:p>
          <a:p>
            <a:endParaRPr lang="en-US" sz="3200" dirty="0"/>
          </a:p>
        </p:txBody>
      </p:sp>
    </p:spTree>
    <p:extLst>
      <p:ext uri="{BB962C8B-B14F-4D97-AF65-F5344CB8AC3E}">
        <p14:creationId xmlns:p14="http://schemas.microsoft.com/office/powerpoint/2010/main" val="1228842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D7BA-92FB-4F92-B09C-2D3BD50A6007}"/>
              </a:ext>
            </a:extLst>
          </p:cNvPr>
          <p:cNvSpPr>
            <a:spLocks noGrp="1"/>
          </p:cNvSpPr>
          <p:nvPr>
            <p:ph type="title"/>
          </p:nvPr>
        </p:nvSpPr>
        <p:spPr/>
        <p:txBody>
          <a:bodyPr/>
          <a:lstStyle/>
          <a:p>
            <a:r>
              <a:rPr lang="en-US" dirty="0"/>
              <a:t>Usage of basic PCB</a:t>
            </a:r>
            <a:endParaRPr lang="en-DE" dirty="0"/>
          </a:p>
        </p:txBody>
      </p:sp>
      <p:pic>
        <p:nvPicPr>
          <p:cNvPr id="5" name="Content Placeholder 4">
            <a:extLst>
              <a:ext uri="{FF2B5EF4-FFF2-40B4-BE49-F238E27FC236}">
                <a16:creationId xmlns:a16="http://schemas.microsoft.com/office/drawing/2014/main" id="{7F84E135-B5EB-4BB1-8A46-7DD1EBB5E8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242" t="23741" r="21841" b="16406"/>
          <a:stretch/>
        </p:blipFill>
        <p:spPr>
          <a:xfrm>
            <a:off x="194733" y="1052973"/>
            <a:ext cx="6451110" cy="4602759"/>
          </a:xfrm>
        </p:spPr>
      </p:pic>
      <p:pic>
        <p:nvPicPr>
          <p:cNvPr id="7" name="Picture 6">
            <a:extLst>
              <a:ext uri="{FF2B5EF4-FFF2-40B4-BE49-F238E27FC236}">
                <a16:creationId xmlns:a16="http://schemas.microsoft.com/office/drawing/2014/main" id="{60883B71-C418-40DC-9508-BAFC4160830C}"/>
              </a:ext>
            </a:extLst>
          </p:cNvPr>
          <p:cNvPicPr>
            <a:picLocks noChangeAspect="1"/>
          </p:cNvPicPr>
          <p:nvPr/>
        </p:nvPicPr>
        <p:blipFill rotWithShape="1">
          <a:blip r:embed="rId3">
            <a:extLst>
              <a:ext uri="{28A0092B-C50C-407E-A947-70E740481C1C}">
                <a14:useLocalDpi xmlns:a14="http://schemas.microsoft.com/office/drawing/2010/main" val="0"/>
              </a:ext>
            </a:extLst>
          </a:blip>
          <a:srcRect l="15545" t="23211" r="33040" b="15400"/>
          <a:stretch/>
        </p:blipFill>
        <p:spPr>
          <a:xfrm>
            <a:off x="6764868" y="1013916"/>
            <a:ext cx="5232400" cy="4696374"/>
          </a:xfrm>
          <a:prstGeom prst="rect">
            <a:avLst/>
          </a:prstGeom>
        </p:spPr>
      </p:pic>
      <p:sp>
        <p:nvSpPr>
          <p:cNvPr id="8" name="TextBox 7">
            <a:extLst>
              <a:ext uri="{FF2B5EF4-FFF2-40B4-BE49-F238E27FC236}">
                <a16:creationId xmlns:a16="http://schemas.microsoft.com/office/drawing/2014/main" id="{15F543AB-2051-4DD8-BF62-23D53739AC2D}"/>
              </a:ext>
            </a:extLst>
          </p:cNvPr>
          <p:cNvSpPr txBox="1"/>
          <p:nvPr/>
        </p:nvSpPr>
        <p:spPr>
          <a:xfrm>
            <a:off x="5494268" y="453587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9" name="Arrow: Down 8">
            <a:extLst>
              <a:ext uri="{FF2B5EF4-FFF2-40B4-BE49-F238E27FC236}">
                <a16:creationId xmlns:a16="http://schemas.microsoft.com/office/drawing/2014/main" id="{A206D4F0-4262-4B8C-8D4E-F83652ED30BB}"/>
              </a:ext>
            </a:extLst>
          </p:cNvPr>
          <p:cNvSpPr/>
          <p:nvPr/>
        </p:nvSpPr>
        <p:spPr>
          <a:xfrm>
            <a:off x="5572399" y="4956842"/>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81635F70-1B61-4057-A60E-294EE942EDD4}"/>
              </a:ext>
            </a:extLst>
          </p:cNvPr>
          <p:cNvSpPr txBox="1"/>
          <p:nvPr/>
        </p:nvSpPr>
        <p:spPr>
          <a:xfrm>
            <a:off x="11430913" y="4702855"/>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1" name="Arrow: Down 10">
            <a:extLst>
              <a:ext uri="{FF2B5EF4-FFF2-40B4-BE49-F238E27FC236}">
                <a16:creationId xmlns:a16="http://schemas.microsoft.com/office/drawing/2014/main" id="{4C116F23-3A4C-4F06-8097-0A7ADC9484DD}"/>
              </a:ext>
            </a:extLst>
          </p:cNvPr>
          <p:cNvSpPr/>
          <p:nvPr/>
        </p:nvSpPr>
        <p:spPr>
          <a:xfrm>
            <a:off x="11509044" y="5123827"/>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2" name="Straight Arrow Connector 11">
            <a:extLst>
              <a:ext uri="{FF2B5EF4-FFF2-40B4-BE49-F238E27FC236}">
                <a16:creationId xmlns:a16="http://schemas.microsoft.com/office/drawing/2014/main" id="{EFE8DA59-7A43-4E2E-8F3E-7CC888B9D035}"/>
              </a:ext>
            </a:extLst>
          </p:cNvPr>
          <p:cNvCxnSpPr>
            <a:cxnSpLocks/>
            <a:stCxn id="13" idx="1"/>
          </p:cNvCxnSpPr>
          <p:nvPr/>
        </p:nvCxnSpPr>
        <p:spPr>
          <a:xfrm flipH="1" flipV="1">
            <a:off x="10650338" y="3959022"/>
            <a:ext cx="601038" cy="10573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9C35528C-455C-476A-8B5C-C0027BF5FC8E}"/>
              </a:ext>
            </a:extLst>
          </p:cNvPr>
          <p:cNvSpPr txBox="1"/>
          <p:nvPr/>
        </p:nvSpPr>
        <p:spPr>
          <a:xfrm>
            <a:off x="11251376" y="3799294"/>
            <a:ext cx="864917" cy="53091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Marker</a:t>
            </a:r>
          </a:p>
          <a:p>
            <a:r>
              <a:rPr lang="en-US" sz="1050" dirty="0"/>
              <a:t>(front, right)</a:t>
            </a:r>
            <a:endParaRPr lang="en-DE" sz="1050" dirty="0"/>
          </a:p>
        </p:txBody>
      </p:sp>
      <p:sp>
        <p:nvSpPr>
          <p:cNvPr id="14" name="TextBox 13">
            <a:extLst>
              <a:ext uri="{FF2B5EF4-FFF2-40B4-BE49-F238E27FC236}">
                <a16:creationId xmlns:a16="http://schemas.microsoft.com/office/drawing/2014/main" id="{A413319D-4D2D-44F8-8D2E-64E9C1FB9480}"/>
              </a:ext>
            </a:extLst>
          </p:cNvPr>
          <p:cNvSpPr txBox="1"/>
          <p:nvPr/>
        </p:nvSpPr>
        <p:spPr>
          <a:xfrm>
            <a:off x="9815441" y="2567681"/>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15" name="TextBox 14">
            <a:extLst>
              <a:ext uri="{FF2B5EF4-FFF2-40B4-BE49-F238E27FC236}">
                <a16:creationId xmlns:a16="http://schemas.microsoft.com/office/drawing/2014/main" id="{F45E4C79-E1B6-4596-A6EA-8AEA36054AC7}"/>
              </a:ext>
            </a:extLst>
          </p:cNvPr>
          <p:cNvSpPr txBox="1"/>
          <p:nvPr/>
        </p:nvSpPr>
        <p:spPr>
          <a:xfrm>
            <a:off x="8082136" y="2653257"/>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sp>
        <p:nvSpPr>
          <p:cNvPr id="16" name="Oval 15">
            <a:extLst>
              <a:ext uri="{FF2B5EF4-FFF2-40B4-BE49-F238E27FC236}">
                <a16:creationId xmlns:a16="http://schemas.microsoft.com/office/drawing/2014/main" id="{45D34497-C5D6-4C9E-BC00-D5A1A102FF21}"/>
              </a:ext>
            </a:extLst>
          </p:cNvPr>
          <p:cNvSpPr/>
          <p:nvPr/>
        </p:nvSpPr>
        <p:spPr>
          <a:xfrm>
            <a:off x="8214579" y="3882860"/>
            <a:ext cx="138701" cy="1849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17" name="TextBox 16">
            <a:extLst>
              <a:ext uri="{FF2B5EF4-FFF2-40B4-BE49-F238E27FC236}">
                <a16:creationId xmlns:a16="http://schemas.microsoft.com/office/drawing/2014/main" id="{64ABD913-602E-416A-9203-FF2D923D6157}"/>
              </a:ext>
            </a:extLst>
          </p:cNvPr>
          <p:cNvSpPr txBox="1"/>
          <p:nvPr/>
        </p:nvSpPr>
        <p:spPr>
          <a:xfrm>
            <a:off x="8041300" y="4272318"/>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18" name="Straight Connector 17">
            <a:extLst>
              <a:ext uri="{FF2B5EF4-FFF2-40B4-BE49-F238E27FC236}">
                <a16:creationId xmlns:a16="http://schemas.microsoft.com/office/drawing/2014/main" id="{1ED137E8-D716-413A-9101-A1587F8B687F}"/>
              </a:ext>
            </a:extLst>
          </p:cNvPr>
          <p:cNvCxnSpPr/>
          <p:nvPr/>
        </p:nvCxnSpPr>
        <p:spPr>
          <a:xfrm flipH="1">
            <a:off x="8287375" y="4064752"/>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3972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8751-6268-4D3F-8DFD-9B9B0A61A02C}"/>
              </a:ext>
            </a:extLst>
          </p:cNvPr>
          <p:cNvSpPr>
            <a:spLocks noGrp="1"/>
          </p:cNvSpPr>
          <p:nvPr>
            <p:ph type="title"/>
          </p:nvPr>
        </p:nvSpPr>
        <p:spPr/>
        <p:txBody>
          <a:bodyPr/>
          <a:lstStyle/>
          <a:p>
            <a:r>
              <a:rPr lang="en-US" dirty="0"/>
              <a:t>Usage of advanced PCB</a:t>
            </a:r>
            <a:endParaRPr lang="en-DE" dirty="0"/>
          </a:p>
        </p:txBody>
      </p:sp>
      <p:pic>
        <p:nvPicPr>
          <p:cNvPr id="5" name="Content Placeholder 4">
            <a:extLst>
              <a:ext uri="{FF2B5EF4-FFF2-40B4-BE49-F238E27FC236}">
                <a16:creationId xmlns:a16="http://schemas.microsoft.com/office/drawing/2014/main" id="{EAB5BEEE-E2EB-49DC-B0FC-343BA5A985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98"/>
          <a:stretch/>
        </p:blipFill>
        <p:spPr>
          <a:xfrm>
            <a:off x="313267" y="1252934"/>
            <a:ext cx="5332942" cy="4352132"/>
          </a:xfrm>
        </p:spPr>
      </p:pic>
      <p:sp>
        <p:nvSpPr>
          <p:cNvPr id="6" name="TextBox 5">
            <a:extLst>
              <a:ext uri="{FF2B5EF4-FFF2-40B4-BE49-F238E27FC236}">
                <a16:creationId xmlns:a16="http://schemas.microsoft.com/office/drawing/2014/main" id="{F38B6845-225E-4AA1-89DC-70D37428E3B3}"/>
              </a:ext>
            </a:extLst>
          </p:cNvPr>
          <p:cNvSpPr txBox="1"/>
          <p:nvPr/>
        </p:nvSpPr>
        <p:spPr>
          <a:xfrm>
            <a:off x="3767068" y="4603604"/>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7" name="Arrow: Down 6">
            <a:extLst>
              <a:ext uri="{FF2B5EF4-FFF2-40B4-BE49-F238E27FC236}">
                <a16:creationId xmlns:a16="http://schemas.microsoft.com/office/drawing/2014/main" id="{A6CC228A-1138-433E-BA43-24931D1B33EA}"/>
              </a:ext>
            </a:extLst>
          </p:cNvPr>
          <p:cNvSpPr/>
          <p:nvPr/>
        </p:nvSpPr>
        <p:spPr>
          <a:xfrm>
            <a:off x="3845199" y="502457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19E4C7EE-6240-4E42-8B81-60DCC32ED26F}"/>
              </a:ext>
            </a:extLst>
          </p:cNvPr>
          <p:cNvPicPr>
            <a:picLocks noChangeAspect="1"/>
          </p:cNvPicPr>
          <p:nvPr/>
        </p:nvPicPr>
        <p:blipFill rotWithShape="1">
          <a:blip r:embed="rId3">
            <a:extLst>
              <a:ext uri="{28A0092B-C50C-407E-A947-70E740481C1C}">
                <a14:useLocalDpi xmlns:a14="http://schemas.microsoft.com/office/drawing/2010/main" val="0"/>
              </a:ext>
            </a:extLst>
          </a:blip>
          <a:srcRect l="35046" t="36853" r="12222" b="29629"/>
          <a:stretch/>
        </p:blipFill>
        <p:spPr>
          <a:xfrm>
            <a:off x="6347921" y="922734"/>
            <a:ext cx="4821768" cy="2298700"/>
          </a:xfrm>
          <a:prstGeom prst="rect">
            <a:avLst/>
          </a:prstGeom>
        </p:spPr>
      </p:pic>
      <p:pic>
        <p:nvPicPr>
          <p:cNvPr id="13" name="Picture 12">
            <a:extLst>
              <a:ext uri="{FF2B5EF4-FFF2-40B4-BE49-F238E27FC236}">
                <a16:creationId xmlns:a16="http://schemas.microsoft.com/office/drawing/2014/main" id="{57967402-1453-405A-AD7A-9C78A30CE318}"/>
              </a:ext>
            </a:extLst>
          </p:cNvPr>
          <p:cNvPicPr>
            <a:picLocks noChangeAspect="1"/>
          </p:cNvPicPr>
          <p:nvPr/>
        </p:nvPicPr>
        <p:blipFill rotWithShape="1">
          <a:blip r:embed="rId4">
            <a:extLst>
              <a:ext uri="{28A0092B-C50C-407E-A947-70E740481C1C}">
                <a14:useLocalDpi xmlns:a14="http://schemas.microsoft.com/office/drawing/2010/main" val="0"/>
              </a:ext>
            </a:extLst>
          </a:blip>
          <a:srcRect l="13449" t="29051" r="31204" b="30209"/>
          <a:stretch/>
        </p:blipFill>
        <p:spPr>
          <a:xfrm>
            <a:off x="6347921" y="3429000"/>
            <a:ext cx="5060950" cy="2794000"/>
          </a:xfrm>
          <a:prstGeom prst="rect">
            <a:avLst/>
          </a:prstGeom>
        </p:spPr>
      </p:pic>
      <p:sp>
        <p:nvSpPr>
          <p:cNvPr id="14" name="Arrow: Down 13">
            <a:extLst>
              <a:ext uri="{FF2B5EF4-FFF2-40B4-BE49-F238E27FC236}">
                <a16:creationId xmlns:a16="http://schemas.microsoft.com/office/drawing/2014/main" id="{4EC78E3F-25DA-4BB7-8BBB-9502D17BE8F7}"/>
              </a:ext>
            </a:extLst>
          </p:cNvPr>
          <p:cNvSpPr/>
          <p:nvPr/>
        </p:nvSpPr>
        <p:spPr>
          <a:xfrm>
            <a:off x="10879752" y="560506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05128F70-635E-426D-B025-95B5A09157CA}"/>
              </a:ext>
            </a:extLst>
          </p:cNvPr>
          <p:cNvSpPr txBox="1"/>
          <p:nvPr/>
        </p:nvSpPr>
        <p:spPr>
          <a:xfrm>
            <a:off x="10723491" y="519829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7" name="TextBox 16">
            <a:extLst>
              <a:ext uri="{FF2B5EF4-FFF2-40B4-BE49-F238E27FC236}">
                <a16:creationId xmlns:a16="http://schemas.microsoft.com/office/drawing/2014/main" id="{B11D4482-A6F8-49C9-A1D3-4794F69C3B35}"/>
              </a:ext>
            </a:extLst>
          </p:cNvPr>
          <p:cNvSpPr txBox="1"/>
          <p:nvPr/>
        </p:nvSpPr>
        <p:spPr>
          <a:xfrm>
            <a:off x="7691365" y="5608838"/>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sp>
        <p:nvSpPr>
          <p:cNvPr id="18" name="TextBox 17">
            <a:extLst>
              <a:ext uri="{FF2B5EF4-FFF2-40B4-BE49-F238E27FC236}">
                <a16:creationId xmlns:a16="http://schemas.microsoft.com/office/drawing/2014/main" id="{923EB650-21A4-441F-9193-FB239EA75795}"/>
              </a:ext>
            </a:extLst>
          </p:cNvPr>
          <p:cNvSpPr txBox="1"/>
          <p:nvPr/>
        </p:nvSpPr>
        <p:spPr>
          <a:xfrm>
            <a:off x="9155041" y="3741858"/>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19" name="TextBox 18">
            <a:extLst>
              <a:ext uri="{FF2B5EF4-FFF2-40B4-BE49-F238E27FC236}">
                <a16:creationId xmlns:a16="http://schemas.microsoft.com/office/drawing/2014/main" id="{F28D65EC-2148-46CA-B66F-A3D86F069794}"/>
              </a:ext>
            </a:extLst>
          </p:cNvPr>
          <p:cNvSpPr txBox="1"/>
          <p:nvPr/>
        </p:nvSpPr>
        <p:spPr>
          <a:xfrm>
            <a:off x="7758041" y="1221481"/>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20" name="TextBox 19">
            <a:extLst>
              <a:ext uri="{FF2B5EF4-FFF2-40B4-BE49-F238E27FC236}">
                <a16:creationId xmlns:a16="http://schemas.microsoft.com/office/drawing/2014/main" id="{A0855C3F-2F67-46BD-9F70-ED425BD97B0D}"/>
              </a:ext>
            </a:extLst>
          </p:cNvPr>
          <p:cNvSpPr txBox="1"/>
          <p:nvPr/>
        </p:nvSpPr>
        <p:spPr>
          <a:xfrm>
            <a:off x="6984856" y="2505937"/>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cxnSp>
        <p:nvCxnSpPr>
          <p:cNvPr id="24" name="Straight Arrow Connector 23">
            <a:extLst>
              <a:ext uri="{FF2B5EF4-FFF2-40B4-BE49-F238E27FC236}">
                <a16:creationId xmlns:a16="http://schemas.microsoft.com/office/drawing/2014/main" id="{E216C050-A1D5-48AC-B85A-7C3111A3E21E}"/>
              </a:ext>
            </a:extLst>
          </p:cNvPr>
          <p:cNvCxnSpPr>
            <a:cxnSpLocks/>
            <a:stCxn id="26" idx="1"/>
          </p:cNvCxnSpPr>
          <p:nvPr/>
        </p:nvCxnSpPr>
        <p:spPr>
          <a:xfrm flipH="1" flipV="1">
            <a:off x="8183366" y="2116479"/>
            <a:ext cx="601038" cy="10573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ABB68CEA-CF8F-409E-B8B9-3F2DE745B0ED}"/>
              </a:ext>
            </a:extLst>
          </p:cNvPr>
          <p:cNvSpPr txBox="1"/>
          <p:nvPr/>
        </p:nvSpPr>
        <p:spPr>
          <a:xfrm>
            <a:off x="8784404" y="1956752"/>
            <a:ext cx="1579278" cy="53091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Marker</a:t>
            </a:r>
          </a:p>
          <a:p>
            <a:r>
              <a:rPr lang="en-US" sz="1050" dirty="0"/>
              <a:t>(needs to be on the right)</a:t>
            </a:r>
            <a:endParaRPr lang="en-DE" sz="1050" dirty="0"/>
          </a:p>
        </p:txBody>
      </p:sp>
      <p:sp>
        <p:nvSpPr>
          <p:cNvPr id="28" name="Oval 27">
            <a:extLst>
              <a:ext uri="{FF2B5EF4-FFF2-40B4-BE49-F238E27FC236}">
                <a16:creationId xmlns:a16="http://schemas.microsoft.com/office/drawing/2014/main" id="{71419595-5627-4FD9-8393-A1A17BD2EC1F}"/>
              </a:ext>
            </a:extLst>
          </p:cNvPr>
          <p:cNvSpPr/>
          <p:nvPr/>
        </p:nvSpPr>
        <p:spPr>
          <a:xfrm>
            <a:off x="9779000" y="4905910"/>
            <a:ext cx="320497" cy="3693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29" name="TextBox 28">
            <a:extLst>
              <a:ext uri="{FF2B5EF4-FFF2-40B4-BE49-F238E27FC236}">
                <a16:creationId xmlns:a16="http://schemas.microsoft.com/office/drawing/2014/main" id="{38DE17CB-F6DF-498D-9FD1-E7DE18FD7343}"/>
              </a:ext>
            </a:extLst>
          </p:cNvPr>
          <p:cNvSpPr txBox="1"/>
          <p:nvPr/>
        </p:nvSpPr>
        <p:spPr>
          <a:xfrm>
            <a:off x="9627268" y="5482808"/>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31" name="Straight Connector 30">
            <a:extLst>
              <a:ext uri="{FF2B5EF4-FFF2-40B4-BE49-F238E27FC236}">
                <a16:creationId xmlns:a16="http://schemas.microsoft.com/office/drawing/2014/main" id="{CFAC0239-0268-42D3-8582-14BED21705CA}"/>
              </a:ext>
            </a:extLst>
          </p:cNvPr>
          <p:cNvCxnSpPr>
            <a:stCxn id="28" idx="4"/>
            <a:endCxn id="29" idx="0"/>
          </p:cNvCxnSpPr>
          <p:nvPr/>
        </p:nvCxnSpPr>
        <p:spPr>
          <a:xfrm flipH="1">
            <a:off x="9939248" y="5275242"/>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32" name="Oval 31">
            <a:extLst>
              <a:ext uri="{FF2B5EF4-FFF2-40B4-BE49-F238E27FC236}">
                <a16:creationId xmlns:a16="http://schemas.microsoft.com/office/drawing/2014/main" id="{E80E8AC0-9F60-49C3-8A0A-A8228C55E8BA}"/>
              </a:ext>
            </a:extLst>
          </p:cNvPr>
          <p:cNvSpPr/>
          <p:nvPr/>
        </p:nvSpPr>
        <p:spPr>
          <a:xfrm>
            <a:off x="8126859" y="2116479"/>
            <a:ext cx="138701" cy="1849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33" name="TextBox 32">
            <a:extLst>
              <a:ext uri="{FF2B5EF4-FFF2-40B4-BE49-F238E27FC236}">
                <a16:creationId xmlns:a16="http://schemas.microsoft.com/office/drawing/2014/main" id="{75195D8B-D20F-4216-A0A2-ABFD9653CE48}"/>
              </a:ext>
            </a:extLst>
          </p:cNvPr>
          <p:cNvSpPr txBox="1"/>
          <p:nvPr/>
        </p:nvSpPr>
        <p:spPr>
          <a:xfrm>
            <a:off x="7953580" y="2505937"/>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34" name="Straight Connector 33">
            <a:extLst>
              <a:ext uri="{FF2B5EF4-FFF2-40B4-BE49-F238E27FC236}">
                <a16:creationId xmlns:a16="http://schemas.microsoft.com/office/drawing/2014/main" id="{CFBEB575-22A1-4B7D-876B-43C49DC8E8A0}"/>
              </a:ext>
            </a:extLst>
          </p:cNvPr>
          <p:cNvCxnSpPr/>
          <p:nvPr/>
        </p:nvCxnSpPr>
        <p:spPr>
          <a:xfrm flipH="1">
            <a:off x="8199655" y="2298371"/>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28649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DBAE-5C59-4137-9289-A29B274B54C7}"/>
              </a:ext>
            </a:extLst>
          </p:cNvPr>
          <p:cNvSpPr>
            <a:spLocks noGrp="1"/>
          </p:cNvSpPr>
          <p:nvPr>
            <p:ph type="title"/>
          </p:nvPr>
        </p:nvSpPr>
        <p:spPr/>
        <p:txBody>
          <a:bodyPr/>
          <a:lstStyle/>
          <a:p>
            <a:r>
              <a:rPr lang="en-US" dirty="0"/>
              <a:t>Usage of Archi’s PCB*</a:t>
            </a:r>
            <a:endParaRPr lang="en-DE" dirty="0"/>
          </a:p>
        </p:txBody>
      </p:sp>
      <p:sp>
        <p:nvSpPr>
          <p:cNvPr id="3" name="Content Placeholder 2">
            <a:extLst>
              <a:ext uri="{FF2B5EF4-FFF2-40B4-BE49-F238E27FC236}">
                <a16:creationId xmlns:a16="http://schemas.microsoft.com/office/drawing/2014/main" id="{BC190A0B-C61B-4202-B530-6DCEA2F0299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2400" dirty="0"/>
              <a:t>* Created by Telegram User Sebastian (@ArchimedesMP)</a:t>
            </a:r>
            <a:endParaRPr lang="en-DE" sz="2400" dirty="0"/>
          </a:p>
        </p:txBody>
      </p:sp>
      <p:pic>
        <p:nvPicPr>
          <p:cNvPr id="5" name="Picture 4">
            <a:extLst>
              <a:ext uri="{FF2B5EF4-FFF2-40B4-BE49-F238E27FC236}">
                <a16:creationId xmlns:a16="http://schemas.microsoft.com/office/drawing/2014/main" id="{E044D593-F9E5-4D4B-A858-40C8EB702564}"/>
              </a:ext>
            </a:extLst>
          </p:cNvPr>
          <p:cNvPicPr>
            <a:picLocks noChangeAspect="1"/>
          </p:cNvPicPr>
          <p:nvPr/>
        </p:nvPicPr>
        <p:blipFill rotWithShape="1">
          <a:blip r:embed="rId3"/>
          <a:srcRect l="28061" t="11494" r="27712" b="8659"/>
          <a:stretch/>
        </p:blipFill>
        <p:spPr>
          <a:xfrm>
            <a:off x="0" y="1107527"/>
            <a:ext cx="4572000" cy="4642945"/>
          </a:xfrm>
          <a:prstGeom prst="rect">
            <a:avLst/>
          </a:prstGeom>
        </p:spPr>
      </p:pic>
      <p:pic>
        <p:nvPicPr>
          <p:cNvPr id="7" name="Picture 6">
            <a:extLst>
              <a:ext uri="{FF2B5EF4-FFF2-40B4-BE49-F238E27FC236}">
                <a16:creationId xmlns:a16="http://schemas.microsoft.com/office/drawing/2014/main" id="{B9F06A6D-DDF0-4654-B36C-10640CF12827}"/>
              </a:ext>
            </a:extLst>
          </p:cNvPr>
          <p:cNvPicPr>
            <a:picLocks noChangeAspect="1"/>
          </p:cNvPicPr>
          <p:nvPr/>
        </p:nvPicPr>
        <p:blipFill rotWithShape="1">
          <a:blip r:embed="rId4"/>
          <a:srcRect l="22844" t="9197" r="33491" b="14098"/>
          <a:stretch/>
        </p:blipFill>
        <p:spPr>
          <a:xfrm>
            <a:off x="4582512" y="1107527"/>
            <a:ext cx="4747176" cy="4690940"/>
          </a:xfrm>
          <a:prstGeom prst="rect">
            <a:avLst/>
          </a:prstGeom>
        </p:spPr>
      </p:pic>
      <p:pic>
        <p:nvPicPr>
          <p:cNvPr id="9" name="Picture 8">
            <a:extLst>
              <a:ext uri="{FF2B5EF4-FFF2-40B4-BE49-F238E27FC236}">
                <a16:creationId xmlns:a16="http://schemas.microsoft.com/office/drawing/2014/main" id="{FD943D33-7CAC-436E-9292-905D1E82F9E9}"/>
              </a:ext>
            </a:extLst>
          </p:cNvPr>
          <p:cNvPicPr>
            <a:picLocks noChangeAspect="1"/>
          </p:cNvPicPr>
          <p:nvPr/>
        </p:nvPicPr>
        <p:blipFill rotWithShape="1">
          <a:blip r:embed="rId5"/>
          <a:srcRect l="29224" t="31111" r="40215" b="18621"/>
          <a:stretch/>
        </p:blipFill>
        <p:spPr>
          <a:xfrm>
            <a:off x="8593086" y="1171576"/>
            <a:ext cx="3725917" cy="3447393"/>
          </a:xfrm>
          <a:prstGeom prst="rect">
            <a:avLst/>
          </a:prstGeom>
        </p:spPr>
      </p:pic>
      <p:sp>
        <p:nvSpPr>
          <p:cNvPr id="10" name="TextBox 9">
            <a:extLst>
              <a:ext uri="{FF2B5EF4-FFF2-40B4-BE49-F238E27FC236}">
                <a16:creationId xmlns:a16="http://schemas.microsoft.com/office/drawing/2014/main" id="{8229D0EC-8545-4AB0-BA03-3BE1C73EADFF}"/>
              </a:ext>
            </a:extLst>
          </p:cNvPr>
          <p:cNvSpPr txBox="1"/>
          <p:nvPr/>
        </p:nvSpPr>
        <p:spPr>
          <a:xfrm>
            <a:off x="7487407" y="453587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1" name="Arrow: Down 10">
            <a:extLst>
              <a:ext uri="{FF2B5EF4-FFF2-40B4-BE49-F238E27FC236}">
                <a16:creationId xmlns:a16="http://schemas.microsoft.com/office/drawing/2014/main" id="{D3FEA483-EE63-45FE-82D7-157BA87F329B}"/>
              </a:ext>
            </a:extLst>
          </p:cNvPr>
          <p:cNvSpPr/>
          <p:nvPr/>
        </p:nvSpPr>
        <p:spPr>
          <a:xfrm>
            <a:off x="7565538" y="4956842"/>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BC7109AC-8362-43CD-867C-69587FB7092A}"/>
              </a:ext>
            </a:extLst>
          </p:cNvPr>
          <p:cNvSpPr txBox="1"/>
          <p:nvPr/>
        </p:nvSpPr>
        <p:spPr>
          <a:xfrm>
            <a:off x="3666748" y="448423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3" name="Arrow: Down 12">
            <a:extLst>
              <a:ext uri="{FF2B5EF4-FFF2-40B4-BE49-F238E27FC236}">
                <a16:creationId xmlns:a16="http://schemas.microsoft.com/office/drawing/2014/main" id="{061BDDB3-3EE3-4F02-95BC-DCACFF665B68}"/>
              </a:ext>
            </a:extLst>
          </p:cNvPr>
          <p:cNvSpPr/>
          <p:nvPr/>
        </p:nvSpPr>
        <p:spPr>
          <a:xfrm>
            <a:off x="3744879" y="4905202"/>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173251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C3FA-5B5F-425A-B840-1B88599772E9}"/>
              </a:ext>
            </a:extLst>
          </p:cNvPr>
          <p:cNvSpPr>
            <a:spLocks noGrp="1"/>
          </p:cNvSpPr>
          <p:nvPr>
            <p:ph type="title"/>
          </p:nvPr>
        </p:nvSpPr>
        <p:spPr/>
        <p:txBody>
          <a:bodyPr/>
          <a:lstStyle/>
          <a:p>
            <a:r>
              <a:rPr lang="en-US" dirty="0"/>
              <a:t>Connecting jumper wires (2mm pitch)</a:t>
            </a:r>
            <a:endParaRPr lang="en-DE" dirty="0"/>
          </a:p>
        </p:txBody>
      </p:sp>
      <p:pic>
        <p:nvPicPr>
          <p:cNvPr id="6" name="Content Placeholder 5">
            <a:extLst>
              <a:ext uri="{FF2B5EF4-FFF2-40B4-BE49-F238E27FC236}">
                <a16:creationId xmlns:a16="http://schemas.microsoft.com/office/drawing/2014/main" id="{B6ED2289-3803-475A-814D-DC7080C9BA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793"/>
          <a:stretch/>
        </p:blipFill>
        <p:spPr>
          <a:xfrm>
            <a:off x="1925108" y="1013915"/>
            <a:ext cx="8971492" cy="5464154"/>
          </a:xfrm>
        </p:spPr>
      </p:pic>
    </p:spTree>
    <p:extLst>
      <p:ext uri="{BB962C8B-B14F-4D97-AF65-F5344CB8AC3E}">
        <p14:creationId xmlns:p14="http://schemas.microsoft.com/office/powerpoint/2010/main" val="691893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54CBED-B446-44D5-AF8E-43184341F80A}"/>
              </a:ext>
            </a:extLst>
          </p:cNvPr>
          <p:cNvSpPr>
            <a:spLocks noGrp="1"/>
          </p:cNvSpPr>
          <p:nvPr>
            <p:ph type="title"/>
          </p:nvPr>
        </p:nvSpPr>
        <p:spPr/>
        <p:txBody>
          <a:bodyPr/>
          <a:lstStyle/>
          <a:p>
            <a:r>
              <a:rPr lang="en-US" dirty="0"/>
              <a:t>Reset Method</a:t>
            </a:r>
            <a:endParaRPr lang="en-DE" dirty="0"/>
          </a:p>
        </p:txBody>
      </p:sp>
      <p:sp>
        <p:nvSpPr>
          <p:cNvPr id="5" name="Text Placeholder 4">
            <a:extLst>
              <a:ext uri="{FF2B5EF4-FFF2-40B4-BE49-F238E27FC236}">
                <a16:creationId xmlns:a16="http://schemas.microsoft.com/office/drawing/2014/main" id="{C3D4FFD4-5135-4FC3-B277-78C8DA262DFD}"/>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2200252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CF94-BD76-43C2-8E31-CB8780574B23}"/>
              </a:ext>
            </a:extLst>
          </p:cNvPr>
          <p:cNvSpPr>
            <a:spLocks noGrp="1"/>
          </p:cNvSpPr>
          <p:nvPr>
            <p:ph type="title"/>
          </p:nvPr>
        </p:nvSpPr>
        <p:spPr/>
        <p:txBody>
          <a:bodyPr/>
          <a:lstStyle/>
          <a:p>
            <a:r>
              <a:rPr lang="en-US" dirty="0"/>
              <a:t>Reset Method</a:t>
            </a:r>
            <a:endParaRPr lang="en-DE" dirty="0"/>
          </a:p>
        </p:txBody>
      </p:sp>
      <p:sp>
        <p:nvSpPr>
          <p:cNvPr id="3" name="Content Placeholder 2">
            <a:extLst>
              <a:ext uri="{FF2B5EF4-FFF2-40B4-BE49-F238E27FC236}">
                <a16:creationId xmlns:a16="http://schemas.microsoft.com/office/drawing/2014/main" id="{EEBD5095-297D-41EA-B360-8BFB7971758F}"/>
              </a:ext>
            </a:extLst>
          </p:cNvPr>
          <p:cNvSpPr>
            <a:spLocks noGrp="1"/>
          </p:cNvSpPr>
          <p:nvPr>
            <p:ph idx="1"/>
          </p:nvPr>
        </p:nvSpPr>
        <p:spPr/>
        <p:txBody>
          <a:bodyPr/>
          <a:lstStyle/>
          <a:p>
            <a:r>
              <a:rPr lang="en-US" sz="2800" dirty="0"/>
              <a:t>You can find all commands and steps in a text file here:</a:t>
            </a:r>
          </a:p>
          <a:p>
            <a:pPr lvl="1"/>
            <a:r>
              <a:rPr lang="en-US" sz="2800" dirty="0">
                <a:hlinkClick r:id="rId2"/>
              </a:rPr>
              <a:t>https://builder.dontvacuum.me/dreame/cmds-reset.txt</a:t>
            </a:r>
            <a:endParaRPr lang="en-US" sz="2800" dirty="0"/>
          </a:p>
          <a:p>
            <a:pPr lvl="1"/>
            <a:r>
              <a:rPr lang="en-US" sz="2800" dirty="0"/>
              <a:t>It is recommended that you </a:t>
            </a:r>
            <a:r>
              <a:rPr lang="en-US" sz="2800" dirty="0" err="1"/>
              <a:t>copy+paste</a:t>
            </a:r>
            <a:r>
              <a:rPr lang="en-US" sz="2800" dirty="0"/>
              <a:t> the commands (instead of typing them)</a:t>
            </a:r>
          </a:p>
          <a:p>
            <a:r>
              <a:rPr lang="en-US" sz="2800" dirty="0"/>
              <a:t>Background</a:t>
            </a:r>
          </a:p>
          <a:p>
            <a:pPr lvl="1"/>
            <a:r>
              <a:rPr lang="en-US" sz="2800" dirty="0"/>
              <a:t>The login shell is by default disabled on </a:t>
            </a:r>
            <a:r>
              <a:rPr lang="en-US" sz="2800" dirty="0" err="1"/>
              <a:t>Dreame</a:t>
            </a:r>
            <a:r>
              <a:rPr lang="en-US" sz="2800" dirty="0"/>
              <a:t> robots</a:t>
            </a:r>
          </a:p>
          <a:p>
            <a:pPr lvl="1"/>
            <a:r>
              <a:rPr lang="en-US" sz="2800" dirty="0"/>
              <a:t>The developers left a hidden function:</a:t>
            </a:r>
          </a:p>
          <a:p>
            <a:pPr lvl="2"/>
            <a:r>
              <a:rPr lang="en-US" sz="2800" dirty="0"/>
              <a:t>If reset button is pressed for &lt;=1 second, a login shell is triggered</a:t>
            </a:r>
          </a:p>
          <a:p>
            <a:pPr lvl="2"/>
            <a:r>
              <a:rPr lang="en-US" sz="2800" dirty="0"/>
              <a:t>The root password is computed from the device serial number</a:t>
            </a:r>
          </a:p>
          <a:p>
            <a:pPr lvl="1"/>
            <a:r>
              <a:rPr lang="en-US" sz="2800" dirty="0"/>
              <a:t>This hidden function is patched in </a:t>
            </a:r>
            <a:r>
              <a:rPr lang="en-US" sz="2800" dirty="0" err="1"/>
              <a:t>firmwares</a:t>
            </a:r>
            <a:r>
              <a:rPr lang="en-US" sz="2800" dirty="0"/>
              <a:t> newer than 10.2021</a:t>
            </a:r>
          </a:p>
        </p:txBody>
      </p:sp>
    </p:spTree>
    <p:extLst>
      <p:ext uri="{BB962C8B-B14F-4D97-AF65-F5344CB8AC3E}">
        <p14:creationId xmlns:p14="http://schemas.microsoft.com/office/powerpoint/2010/main" val="2242346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A578-FE32-45DD-AAEC-DCB3F221C6B6}"/>
              </a:ext>
            </a:extLst>
          </p:cNvPr>
          <p:cNvSpPr>
            <a:spLocks noGrp="1"/>
          </p:cNvSpPr>
          <p:nvPr>
            <p:ph type="title"/>
          </p:nvPr>
        </p:nvSpPr>
        <p:spPr/>
        <p:txBody>
          <a:bodyPr/>
          <a:lstStyle/>
          <a:p>
            <a:r>
              <a:rPr lang="en-US" dirty="0"/>
              <a:t>Reset Method Step 0</a:t>
            </a:r>
            <a:endParaRPr lang="en-DE" dirty="0"/>
          </a:p>
        </p:txBody>
      </p:sp>
      <p:sp>
        <p:nvSpPr>
          <p:cNvPr id="3" name="Content Placeholder 2">
            <a:extLst>
              <a:ext uri="{FF2B5EF4-FFF2-40B4-BE49-F238E27FC236}">
                <a16:creationId xmlns:a16="http://schemas.microsoft.com/office/drawing/2014/main" id="{1F4974C2-D81C-43B4-987A-733DC3AAF0BD}"/>
              </a:ext>
            </a:extLst>
          </p:cNvPr>
          <p:cNvSpPr>
            <a:spLocks noGrp="1"/>
          </p:cNvSpPr>
          <p:nvPr>
            <p:ph idx="1"/>
          </p:nvPr>
        </p:nvSpPr>
        <p:spPr/>
        <p:txBody>
          <a:bodyPr/>
          <a:lstStyle/>
          <a:p>
            <a:r>
              <a:rPr lang="en-US" dirty="0"/>
              <a:t>Compute the root password from the serial number</a:t>
            </a:r>
          </a:p>
          <a:p>
            <a:pPr lvl="1"/>
            <a:r>
              <a:rPr lang="en-US" sz="2400" dirty="0"/>
              <a:t>Under Linux: </a:t>
            </a:r>
          </a:p>
          <a:p>
            <a:pPr lvl="2"/>
            <a:r>
              <a:rPr lang="en-US" sz="2000" dirty="0"/>
              <a:t>'echo -n "P2009XXXXXXXXXXXXX" | md5sum | base64’ (where “P2….” is your serial)</a:t>
            </a:r>
          </a:p>
          <a:p>
            <a:pPr lvl="2"/>
            <a:r>
              <a:rPr lang="en-US" sz="2000" dirty="0"/>
              <a:t> The expected result is: 'Y2QxNjA4YjdhNWU1Y2RlNGQ3ODkzZjY4Yzk1MTVkOTAgIC0K’</a:t>
            </a:r>
          </a:p>
          <a:p>
            <a:pPr lvl="1"/>
            <a:r>
              <a:rPr lang="en-US" sz="2400" dirty="0"/>
              <a:t>Or use </a:t>
            </a:r>
            <a:r>
              <a:rPr lang="en-US" sz="2400" dirty="0">
                <a:hlinkClick r:id="rId2"/>
              </a:rPr>
              <a:t>https://builder.dontvacuum.me/dreamepassword.php</a:t>
            </a:r>
            <a:endParaRPr lang="en-US" sz="2400" dirty="0"/>
          </a:p>
          <a:p>
            <a:r>
              <a:rPr lang="en-US" sz="2400" dirty="0"/>
              <a:t>Important: </a:t>
            </a:r>
          </a:p>
          <a:p>
            <a:pPr lvl="1"/>
            <a:r>
              <a:rPr lang="en-US" sz="2400" dirty="0"/>
              <a:t>Use the serial under the dustbin</a:t>
            </a:r>
          </a:p>
          <a:p>
            <a:pPr lvl="1"/>
            <a:r>
              <a:rPr lang="en-US" sz="2400" dirty="0"/>
              <a:t>Use both lines</a:t>
            </a:r>
          </a:p>
          <a:p>
            <a:pPr lvl="1"/>
            <a:r>
              <a:rPr lang="en-US" sz="2400" dirty="0"/>
              <a:t>Serial number under the robot differs!!</a:t>
            </a:r>
          </a:p>
          <a:p>
            <a:pPr lvl="1"/>
            <a:endParaRPr lang="en-US" sz="2400" dirty="0"/>
          </a:p>
          <a:p>
            <a:pPr lvl="1"/>
            <a:endParaRPr lang="en-US" sz="2000" dirty="0"/>
          </a:p>
          <a:p>
            <a:pPr lvl="1"/>
            <a:endParaRPr lang="en-DE" dirty="0"/>
          </a:p>
        </p:txBody>
      </p:sp>
      <p:pic>
        <p:nvPicPr>
          <p:cNvPr id="5" name="Picture 4">
            <a:extLst>
              <a:ext uri="{FF2B5EF4-FFF2-40B4-BE49-F238E27FC236}">
                <a16:creationId xmlns:a16="http://schemas.microsoft.com/office/drawing/2014/main" id="{9A70D43B-0743-46DC-BB5C-185215003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360" y="3429000"/>
            <a:ext cx="5223640" cy="2962662"/>
          </a:xfrm>
          <a:prstGeom prst="rect">
            <a:avLst/>
          </a:prstGeom>
        </p:spPr>
      </p:pic>
    </p:spTree>
    <p:extLst>
      <p:ext uri="{BB962C8B-B14F-4D97-AF65-F5344CB8AC3E}">
        <p14:creationId xmlns:p14="http://schemas.microsoft.com/office/powerpoint/2010/main" val="3946747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Reset Method Step 1</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sz="2800" dirty="0"/>
              <a:t>Get an adapter</a:t>
            </a:r>
          </a:p>
          <a:p>
            <a:r>
              <a:rPr lang="en-US" sz="2800" dirty="0"/>
              <a:t>Reminder: Works only on 1C/F9/D9</a:t>
            </a:r>
          </a:p>
          <a:p>
            <a:r>
              <a:rPr lang="en-US" sz="2800" dirty="0"/>
              <a:t>UART-USB adapter (3.3V, aka TTL adapter)</a:t>
            </a:r>
          </a:p>
          <a:p>
            <a:pPr lvl="1"/>
            <a:r>
              <a:rPr lang="en-US" sz="2800" dirty="0"/>
              <a:t>Typical chipsets: </a:t>
            </a:r>
          </a:p>
          <a:p>
            <a:pPr lvl="2"/>
            <a:r>
              <a:rPr lang="en-US" sz="2800" dirty="0"/>
              <a:t>FT232RL, FT232, PL2303TA or CP2102</a:t>
            </a:r>
          </a:p>
          <a:p>
            <a:pPr lvl="1"/>
            <a:r>
              <a:rPr lang="en-US" sz="2800" dirty="0"/>
              <a:t>Price ~10 USD/Euro</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5" name="Picture 4">
            <a:extLst>
              <a:ext uri="{FF2B5EF4-FFF2-40B4-BE49-F238E27FC236}">
                <a16:creationId xmlns:a16="http://schemas.microsoft.com/office/drawing/2014/main" id="{AB34AC49-EEEC-40CA-9E3B-4A7614E0F459}"/>
              </a:ext>
            </a:extLst>
          </p:cNvPr>
          <p:cNvPicPr>
            <a:picLocks noChangeAspect="1"/>
          </p:cNvPicPr>
          <p:nvPr/>
        </p:nvPicPr>
        <p:blipFill>
          <a:blip r:embed="rId4"/>
          <a:stretch>
            <a:fillRect/>
          </a:stretch>
        </p:blipFill>
        <p:spPr>
          <a:xfrm rot="16200000">
            <a:off x="9930389" y="-118983"/>
            <a:ext cx="2142627" cy="2380593"/>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5">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1413367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16FD-D446-4A91-91CB-83EC62DAE16E}"/>
              </a:ext>
            </a:extLst>
          </p:cNvPr>
          <p:cNvSpPr>
            <a:spLocks noGrp="1"/>
          </p:cNvSpPr>
          <p:nvPr>
            <p:ph type="title"/>
          </p:nvPr>
        </p:nvSpPr>
        <p:spPr/>
        <p:txBody>
          <a:bodyPr/>
          <a:lstStyle/>
          <a:p>
            <a:r>
              <a:rPr lang="en-US" dirty="0"/>
              <a:t>Reset Method Step 2a</a:t>
            </a:r>
            <a:endParaRPr lang="en-DE" dirty="0"/>
          </a:p>
        </p:txBody>
      </p:sp>
      <p:sp>
        <p:nvSpPr>
          <p:cNvPr id="3" name="Content Placeholder 2">
            <a:extLst>
              <a:ext uri="{FF2B5EF4-FFF2-40B4-BE49-F238E27FC236}">
                <a16:creationId xmlns:a16="http://schemas.microsoft.com/office/drawing/2014/main" id="{E0FDA422-395F-40CB-9583-FFB60DB5A2A6}"/>
              </a:ext>
            </a:extLst>
          </p:cNvPr>
          <p:cNvSpPr>
            <a:spLocks noGrp="1"/>
          </p:cNvSpPr>
          <p:nvPr>
            <p:ph idx="1"/>
          </p:nvPr>
        </p:nvSpPr>
        <p:spPr/>
        <p:txBody>
          <a:bodyPr/>
          <a:lstStyle/>
          <a:p>
            <a:r>
              <a:rPr lang="en-US" dirty="0"/>
              <a:t>Know where RX and TX on your adapter is</a:t>
            </a:r>
          </a:p>
          <a:p>
            <a:r>
              <a:rPr lang="en-US" dirty="0"/>
              <a:t>Configure your UART program</a:t>
            </a:r>
          </a:p>
          <a:p>
            <a:pPr lvl="1"/>
            <a:r>
              <a:rPr lang="en-US" dirty="0"/>
              <a:t>Baud: 115200</a:t>
            </a:r>
          </a:p>
          <a:p>
            <a:pPr lvl="1"/>
            <a:r>
              <a:rPr lang="en-US" dirty="0"/>
              <a:t>Flow control: off (!)</a:t>
            </a:r>
          </a:p>
          <a:p>
            <a:r>
              <a:rPr lang="en-US" dirty="0"/>
              <a:t>Test the settings without robot</a:t>
            </a:r>
          </a:p>
        </p:txBody>
      </p:sp>
      <p:pic>
        <p:nvPicPr>
          <p:cNvPr id="4" name="Picture 3">
            <a:extLst>
              <a:ext uri="{FF2B5EF4-FFF2-40B4-BE49-F238E27FC236}">
                <a16:creationId xmlns:a16="http://schemas.microsoft.com/office/drawing/2014/main" id="{F5EE30D2-03EF-4A85-BFF8-7CE6577723CB}"/>
              </a:ext>
            </a:extLst>
          </p:cNvPr>
          <p:cNvPicPr>
            <a:picLocks noChangeAspect="1"/>
          </p:cNvPicPr>
          <p:nvPr/>
        </p:nvPicPr>
        <p:blipFill>
          <a:blip r:embed="rId3"/>
          <a:stretch>
            <a:fillRect/>
          </a:stretch>
        </p:blipFill>
        <p:spPr>
          <a:xfrm>
            <a:off x="9122651" y="108170"/>
            <a:ext cx="3705225" cy="3409950"/>
          </a:xfrm>
          <a:prstGeom prst="rect">
            <a:avLst/>
          </a:prstGeom>
        </p:spPr>
      </p:pic>
      <p:pic>
        <p:nvPicPr>
          <p:cNvPr id="5" name="Picture 4">
            <a:extLst>
              <a:ext uri="{FF2B5EF4-FFF2-40B4-BE49-F238E27FC236}">
                <a16:creationId xmlns:a16="http://schemas.microsoft.com/office/drawing/2014/main" id="{489FD182-2EE3-42C9-AA6F-F76E97AEFDE9}"/>
              </a:ext>
            </a:extLst>
          </p:cNvPr>
          <p:cNvPicPr>
            <a:picLocks noChangeAspect="1"/>
          </p:cNvPicPr>
          <p:nvPr/>
        </p:nvPicPr>
        <p:blipFill>
          <a:blip r:embed="rId4"/>
          <a:stretch>
            <a:fillRect/>
          </a:stretch>
        </p:blipFill>
        <p:spPr>
          <a:xfrm>
            <a:off x="7859439" y="3866110"/>
            <a:ext cx="4295775" cy="1828800"/>
          </a:xfrm>
          <a:prstGeom prst="rect">
            <a:avLst/>
          </a:prstGeom>
        </p:spPr>
      </p:pic>
      <p:pic>
        <p:nvPicPr>
          <p:cNvPr id="6" name="Picture 5">
            <a:extLst>
              <a:ext uri="{FF2B5EF4-FFF2-40B4-BE49-F238E27FC236}">
                <a16:creationId xmlns:a16="http://schemas.microsoft.com/office/drawing/2014/main" id="{6CB23D13-76ED-4FB6-AB32-3927EA845FAC}"/>
              </a:ext>
            </a:extLst>
          </p:cNvPr>
          <p:cNvPicPr>
            <a:picLocks noChangeAspect="1"/>
          </p:cNvPicPr>
          <p:nvPr/>
        </p:nvPicPr>
        <p:blipFill>
          <a:blip r:embed="rId5"/>
          <a:stretch>
            <a:fillRect/>
          </a:stretch>
        </p:blipFill>
        <p:spPr>
          <a:xfrm>
            <a:off x="241736" y="4198883"/>
            <a:ext cx="7419864" cy="2417916"/>
          </a:xfrm>
          <a:prstGeom prst="rect">
            <a:avLst/>
          </a:prstGeom>
        </p:spPr>
      </p:pic>
      <p:sp>
        <p:nvSpPr>
          <p:cNvPr id="7" name="Rectangle 6">
            <a:extLst>
              <a:ext uri="{FF2B5EF4-FFF2-40B4-BE49-F238E27FC236}">
                <a16:creationId xmlns:a16="http://schemas.microsoft.com/office/drawing/2014/main" id="{26E63021-456A-440C-B99C-4D4633F908AD}"/>
              </a:ext>
            </a:extLst>
          </p:cNvPr>
          <p:cNvSpPr/>
          <p:nvPr/>
        </p:nvSpPr>
        <p:spPr>
          <a:xfrm>
            <a:off x="10975263" y="1743105"/>
            <a:ext cx="738516" cy="23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E627E07F-3E76-4274-8756-4CA302DA8284}"/>
              </a:ext>
            </a:extLst>
          </p:cNvPr>
          <p:cNvSpPr/>
          <p:nvPr/>
        </p:nvSpPr>
        <p:spPr>
          <a:xfrm>
            <a:off x="2653862" y="5364344"/>
            <a:ext cx="2485697" cy="322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103997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71B1-4426-4F3D-A46A-93DD1C3DF213}"/>
              </a:ext>
            </a:extLst>
          </p:cNvPr>
          <p:cNvSpPr>
            <a:spLocks noGrp="1"/>
          </p:cNvSpPr>
          <p:nvPr>
            <p:ph type="title"/>
          </p:nvPr>
        </p:nvSpPr>
        <p:spPr/>
        <p:txBody>
          <a:bodyPr/>
          <a:lstStyle/>
          <a:p>
            <a:r>
              <a:rPr lang="en-US" dirty="0"/>
              <a:t>Reset Method Step 2b</a:t>
            </a:r>
            <a:endParaRPr lang="en-DE" dirty="0"/>
          </a:p>
        </p:txBody>
      </p:sp>
      <p:sp>
        <p:nvSpPr>
          <p:cNvPr id="3" name="Content Placeholder 2">
            <a:extLst>
              <a:ext uri="{FF2B5EF4-FFF2-40B4-BE49-F238E27FC236}">
                <a16:creationId xmlns:a16="http://schemas.microsoft.com/office/drawing/2014/main" id="{7C46F0D7-0EC5-4606-8F5A-52ABC02D48DC}"/>
              </a:ext>
            </a:extLst>
          </p:cNvPr>
          <p:cNvSpPr>
            <a:spLocks noGrp="1"/>
          </p:cNvSpPr>
          <p:nvPr>
            <p:ph idx="1"/>
          </p:nvPr>
        </p:nvSpPr>
        <p:spPr/>
        <p:txBody>
          <a:bodyPr/>
          <a:lstStyle/>
          <a:p>
            <a:r>
              <a:rPr lang="en-US" dirty="0"/>
              <a:t>Power off the robot before proceeding</a:t>
            </a:r>
          </a:p>
          <a:p>
            <a:r>
              <a:rPr lang="en-US" dirty="0"/>
              <a:t>Remove it from the base station</a:t>
            </a:r>
          </a:p>
          <a:p>
            <a:r>
              <a:rPr lang="en-US" dirty="0"/>
              <a:t>Connect serial wires to PCB</a:t>
            </a:r>
          </a:p>
          <a:p>
            <a:pPr lvl="1"/>
            <a:r>
              <a:rPr lang="en-US" dirty="0"/>
              <a:t>Do not connect 5V (red cable)!</a:t>
            </a:r>
          </a:p>
          <a:p>
            <a:pPr lvl="1"/>
            <a:r>
              <a:rPr lang="en-US" dirty="0"/>
              <a:t>Test for correct connection</a:t>
            </a:r>
          </a:p>
          <a:p>
            <a:pPr lvl="2"/>
            <a:r>
              <a:rPr lang="en-US" dirty="0"/>
              <a:t>Press the power button for 3 seconds</a:t>
            </a:r>
          </a:p>
          <a:p>
            <a:pPr lvl="2"/>
            <a:r>
              <a:rPr lang="en-US" dirty="0"/>
              <a:t>You should see some output</a:t>
            </a:r>
          </a:p>
          <a:p>
            <a:pPr lvl="2"/>
            <a:r>
              <a:rPr lang="en-US" dirty="0"/>
              <a:t>If you don’t see anything, try to switch RX and TX</a:t>
            </a:r>
            <a:endParaRPr lang="en-DE" dirty="0"/>
          </a:p>
        </p:txBody>
      </p:sp>
    </p:spTree>
    <p:extLst>
      <p:ext uri="{BB962C8B-B14F-4D97-AF65-F5344CB8AC3E}">
        <p14:creationId xmlns:p14="http://schemas.microsoft.com/office/powerpoint/2010/main" val="1655269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FC1C-3E45-4C92-938A-A65C011CC96A}"/>
              </a:ext>
            </a:extLst>
          </p:cNvPr>
          <p:cNvSpPr>
            <a:spLocks noGrp="1"/>
          </p:cNvSpPr>
          <p:nvPr>
            <p:ph type="title"/>
          </p:nvPr>
        </p:nvSpPr>
        <p:spPr>
          <a:xfrm>
            <a:off x="660400" y="2994520"/>
            <a:ext cx="10972800" cy="868959"/>
          </a:xfrm>
        </p:spPr>
        <p:txBody>
          <a:bodyPr/>
          <a:lstStyle/>
          <a:p>
            <a:r>
              <a:rPr lang="en-US" dirty="0"/>
              <a:t>Good news: No soldering or teardown required</a:t>
            </a:r>
            <a:endParaRPr lang="en-DE" dirty="0"/>
          </a:p>
        </p:txBody>
      </p:sp>
    </p:spTree>
    <p:extLst>
      <p:ext uri="{BB962C8B-B14F-4D97-AF65-F5344CB8AC3E}">
        <p14:creationId xmlns:p14="http://schemas.microsoft.com/office/powerpoint/2010/main" val="3769785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2D3C-69F3-4191-9A9C-53118291D175}"/>
              </a:ext>
            </a:extLst>
          </p:cNvPr>
          <p:cNvSpPr>
            <a:spLocks noGrp="1"/>
          </p:cNvSpPr>
          <p:nvPr>
            <p:ph type="title"/>
          </p:nvPr>
        </p:nvSpPr>
        <p:spPr/>
        <p:txBody>
          <a:bodyPr/>
          <a:lstStyle/>
          <a:p>
            <a:r>
              <a:rPr lang="en-US" dirty="0"/>
              <a:t>Reset Method Step 3</a:t>
            </a:r>
            <a:endParaRPr lang="en-DE" dirty="0"/>
          </a:p>
        </p:txBody>
      </p:sp>
      <p:sp>
        <p:nvSpPr>
          <p:cNvPr id="3" name="Content Placeholder 2">
            <a:extLst>
              <a:ext uri="{FF2B5EF4-FFF2-40B4-BE49-F238E27FC236}">
                <a16:creationId xmlns:a16="http://schemas.microsoft.com/office/drawing/2014/main" id="{E307A537-94CD-4440-8A04-3755B04FDF41}"/>
              </a:ext>
            </a:extLst>
          </p:cNvPr>
          <p:cNvSpPr>
            <a:spLocks noGrp="1"/>
          </p:cNvSpPr>
          <p:nvPr>
            <p:ph idx="1"/>
          </p:nvPr>
        </p:nvSpPr>
        <p:spPr/>
        <p:txBody>
          <a:bodyPr/>
          <a:lstStyle/>
          <a:p>
            <a:r>
              <a:rPr lang="en-US" dirty="0"/>
              <a:t>Wait for the robot to boot</a:t>
            </a:r>
          </a:p>
          <a:p>
            <a:r>
              <a:rPr lang="en-US" dirty="0"/>
              <a:t>Press reset button for &lt;=1sec</a:t>
            </a:r>
          </a:p>
          <a:p>
            <a:pPr lvl="1"/>
            <a:r>
              <a:rPr lang="en-US" dirty="0"/>
              <a:t>The reset button is next to the </a:t>
            </a:r>
            <a:r>
              <a:rPr lang="en-US" dirty="0" err="1"/>
              <a:t>WiFi</a:t>
            </a:r>
            <a:r>
              <a:rPr lang="en-US" dirty="0"/>
              <a:t> LED</a:t>
            </a:r>
          </a:p>
          <a:p>
            <a:r>
              <a:rPr lang="en-US" sz="2800" dirty="0"/>
              <a:t>If you see something like “/</a:t>
            </a:r>
            <a:r>
              <a:rPr lang="en-US" sz="2800" dirty="0" err="1"/>
              <a:t>etc</a:t>
            </a:r>
            <a:r>
              <a:rPr lang="en-US" sz="2800" dirty="0"/>
              <a:t>/</a:t>
            </a:r>
            <a:r>
              <a:rPr lang="en-US" sz="2800" dirty="0" err="1"/>
              <a:t>os_release</a:t>
            </a:r>
            <a:r>
              <a:rPr lang="en-US" sz="2800" dirty="0"/>
              <a:t>”, your firmware might too new (or too old for 1C/F9/D9) </a:t>
            </a:r>
            <a:r>
              <a:rPr lang="en-US" sz="2800" dirty="0">
                <a:sym typeface="Wingdings" panose="05000000000000000000" pitchFamily="2" charset="2"/>
              </a:rPr>
              <a:t> </a:t>
            </a:r>
          </a:p>
          <a:p>
            <a:endParaRPr lang="en-US" dirty="0">
              <a:sym typeface="Wingdings" panose="05000000000000000000" pitchFamily="2" charset="2"/>
            </a:endParaRPr>
          </a:p>
          <a:p>
            <a:r>
              <a:rPr lang="en-US" dirty="0">
                <a:sym typeface="Wingdings" panose="05000000000000000000" pitchFamily="2" charset="2"/>
              </a:rPr>
              <a:t>If success full, you should see “</a:t>
            </a:r>
            <a:r>
              <a:rPr lang="en-US" dirty="0" err="1">
                <a:sym typeface="Wingdings" panose="05000000000000000000" pitchFamily="2" charset="2"/>
              </a:rPr>
              <a:t>pxxx_login</a:t>
            </a:r>
            <a:r>
              <a:rPr lang="en-US" dirty="0">
                <a:sym typeface="Wingdings" panose="05000000000000000000" pitchFamily="2" charset="2"/>
              </a:rPr>
              <a:t>:”</a:t>
            </a:r>
          </a:p>
          <a:p>
            <a:pPr lvl="1"/>
            <a:r>
              <a:rPr lang="en-US" sz="2800" dirty="0">
                <a:sym typeface="Wingdings" panose="05000000000000000000" pitchFamily="2" charset="2"/>
              </a:rPr>
              <a:t>enter user “root”</a:t>
            </a:r>
          </a:p>
          <a:p>
            <a:pPr lvl="1"/>
            <a:r>
              <a:rPr lang="en-US" sz="2800" dirty="0">
                <a:sym typeface="Wingdings" panose="05000000000000000000" pitchFamily="2" charset="2"/>
              </a:rPr>
              <a:t>enter password (that you computed in Step 0)</a:t>
            </a:r>
          </a:p>
          <a:p>
            <a:pPr lvl="1"/>
            <a:r>
              <a:rPr lang="en-US" sz="2800" dirty="0">
                <a:sym typeface="Wingdings" panose="05000000000000000000" pitchFamily="2" charset="2"/>
              </a:rPr>
              <a:t>You should have a shell now</a:t>
            </a:r>
            <a:endParaRPr lang="en-US" sz="2800" dirty="0"/>
          </a:p>
          <a:p>
            <a:pPr lvl="2"/>
            <a:endParaRPr lang="en-US" dirty="0"/>
          </a:p>
          <a:p>
            <a:endParaRPr lang="en-US" dirty="0"/>
          </a:p>
          <a:p>
            <a:pPr lvl="1"/>
            <a:endParaRPr lang="en-DE" dirty="0"/>
          </a:p>
        </p:txBody>
      </p:sp>
      <p:pic>
        <p:nvPicPr>
          <p:cNvPr id="6" name="Picture 5">
            <a:extLst>
              <a:ext uri="{FF2B5EF4-FFF2-40B4-BE49-F238E27FC236}">
                <a16:creationId xmlns:a16="http://schemas.microsoft.com/office/drawing/2014/main" id="{349B4701-F5CC-4383-A780-F3DD63964A68}"/>
              </a:ext>
            </a:extLst>
          </p:cNvPr>
          <p:cNvPicPr>
            <a:picLocks noChangeAspect="1"/>
          </p:cNvPicPr>
          <p:nvPr/>
        </p:nvPicPr>
        <p:blipFill rotWithShape="1">
          <a:blip r:embed="rId3"/>
          <a:srcRect l="25561" t="38237" r="40311" b="18160"/>
          <a:stretch/>
        </p:blipFill>
        <p:spPr>
          <a:xfrm>
            <a:off x="9028385" y="605382"/>
            <a:ext cx="3163615" cy="2273511"/>
          </a:xfrm>
          <a:prstGeom prst="rect">
            <a:avLst/>
          </a:prstGeom>
        </p:spPr>
      </p:pic>
      <p:sp>
        <p:nvSpPr>
          <p:cNvPr id="7" name="Arrow: Down 6">
            <a:extLst>
              <a:ext uri="{FF2B5EF4-FFF2-40B4-BE49-F238E27FC236}">
                <a16:creationId xmlns:a16="http://schemas.microsoft.com/office/drawing/2014/main" id="{4A4D6D8A-B029-49F3-963E-179495F2BB7A}"/>
              </a:ext>
            </a:extLst>
          </p:cNvPr>
          <p:cNvSpPr/>
          <p:nvPr/>
        </p:nvSpPr>
        <p:spPr>
          <a:xfrm>
            <a:off x="9890234" y="83755"/>
            <a:ext cx="1124608" cy="157655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a:p>
        </p:txBody>
      </p:sp>
      <p:pic>
        <p:nvPicPr>
          <p:cNvPr id="9" name="Picture 8">
            <a:extLst>
              <a:ext uri="{FF2B5EF4-FFF2-40B4-BE49-F238E27FC236}">
                <a16:creationId xmlns:a16="http://schemas.microsoft.com/office/drawing/2014/main" id="{BD981CAE-AF9A-42BE-8971-76C37DDCFA75}"/>
              </a:ext>
            </a:extLst>
          </p:cNvPr>
          <p:cNvPicPr>
            <a:picLocks noChangeAspect="1"/>
          </p:cNvPicPr>
          <p:nvPr/>
        </p:nvPicPr>
        <p:blipFill rotWithShape="1">
          <a:blip r:embed="rId4"/>
          <a:srcRect t="63017" b="23507"/>
          <a:stretch/>
        </p:blipFill>
        <p:spPr>
          <a:xfrm>
            <a:off x="7048500" y="3429000"/>
            <a:ext cx="5143500" cy="924911"/>
          </a:xfrm>
          <a:prstGeom prst="rect">
            <a:avLst/>
          </a:prstGeom>
        </p:spPr>
      </p:pic>
    </p:spTree>
    <p:extLst>
      <p:ext uri="{BB962C8B-B14F-4D97-AF65-F5344CB8AC3E}">
        <p14:creationId xmlns:p14="http://schemas.microsoft.com/office/powerpoint/2010/main" val="2646700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Reset Method Step 4</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dirty="0"/>
              <a:t>Check </a:t>
            </a:r>
            <a:r>
              <a:rPr lang="de-DE" dirty="0" err="1"/>
              <a:t>this</a:t>
            </a:r>
            <a:r>
              <a:rPr lang="de-DE" dirty="0"/>
              <a:t> </a:t>
            </a:r>
            <a:r>
              <a:rPr lang="de-DE" dirty="0" err="1"/>
              <a:t>document</a:t>
            </a:r>
            <a:r>
              <a:rPr lang="de-DE" dirty="0"/>
              <a:t>: </a:t>
            </a:r>
            <a:r>
              <a:rPr lang="de-DE" dirty="0">
                <a:hlinkClick r:id="rId2"/>
              </a:rPr>
              <a:t>https://builder.dontvacuum.me/dreame/cmds-reset.txt</a:t>
            </a:r>
            <a:endParaRPr lang="de-DE" dirty="0"/>
          </a:p>
          <a:p>
            <a:endParaRPr lang="de-DE" dirty="0"/>
          </a:p>
          <a:p>
            <a:r>
              <a:rPr lang="de-DE" sz="2000" dirty="0"/>
              <a:t>Check </a:t>
            </a:r>
            <a:r>
              <a:rPr lang="de-DE" sz="2000" dirty="0" err="1"/>
              <a:t>the</a:t>
            </a:r>
            <a:r>
              <a:rPr lang="de-DE" sz="2000" dirty="0"/>
              <a:t> </a:t>
            </a:r>
            <a:r>
              <a:rPr lang="de-DE" sz="2000" dirty="0" err="1"/>
              <a:t>current</a:t>
            </a:r>
            <a:r>
              <a:rPr lang="de-DE" sz="2000" dirty="0"/>
              <a:t> </a:t>
            </a:r>
            <a:r>
              <a:rPr lang="de-DE" sz="2000" dirty="0" err="1"/>
              <a:t>installed</a:t>
            </a:r>
            <a:r>
              <a:rPr lang="de-DE" sz="2000" dirty="0"/>
              <a:t> </a:t>
            </a:r>
            <a:r>
              <a:rPr lang="de-DE" sz="2000" dirty="0" err="1"/>
              <a:t>version</a:t>
            </a:r>
            <a:r>
              <a:rPr lang="de-DE" sz="2000" dirty="0"/>
              <a:t> (check "</a:t>
            </a:r>
            <a:r>
              <a:rPr lang="de-DE" sz="2000" dirty="0" err="1"/>
              <a:t>fw_arm_ver</a:t>
            </a:r>
            <a:r>
              <a:rPr lang="de-DE" sz="2000" dirty="0"/>
              <a:t>"):</a:t>
            </a:r>
          </a:p>
          <a:p>
            <a:pPr lvl="1"/>
            <a:r>
              <a:rPr lang="de-DE" sz="2000" dirty="0" err="1"/>
              <a:t>cat</a:t>
            </a:r>
            <a:r>
              <a:rPr lang="de-DE" sz="2000" dirty="0"/>
              <a:t> /</a:t>
            </a:r>
            <a:r>
              <a:rPr lang="de-DE" sz="2000" dirty="0" err="1"/>
              <a:t>etc</a:t>
            </a:r>
            <a:r>
              <a:rPr lang="de-DE" sz="2000" dirty="0"/>
              <a:t>/</a:t>
            </a:r>
            <a:r>
              <a:rPr lang="de-DE" sz="2000" dirty="0" err="1"/>
              <a:t>os</a:t>
            </a:r>
            <a:r>
              <a:rPr lang="de-DE" sz="2000" dirty="0"/>
              <a:t>-release</a:t>
            </a:r>
          </a:p>
          <a:p>
            <a:r>
              <a:rPr lang="de-DE" sz="2000" dirty="0"/>
              <a:t>Run </a:t>
            </a:r>
            <a:r>
              <a:rPr lang="de-DE" sz="2000" dirty="0" err="1"/>
              <a:t>these</a:t>
            </a:r>
            <a:r>
              <a:rPr lang="de-DE" sz="2000" dirty="0"/>
              <a:t> </a:t>
            </a:r>
            <a:r>
              <a:rPr lang="de-DE" sz="2000" dirty="0" err="1"/>
              <a:t>commands</a:t>
            </a:r>
            <a:r>
              <a:rPr lang="de-DE" sz="2000" dirty="0"/>
              <a:t> </a:t>
            </a:r>
            <a:r>
              <a:rPr lang="de-DE" sz="2000" dirty="0" err="1"/>
              <a:t>to</a:t>
            </a:r>
            <a:r>
              <a:rPr lang="de-DE" sz="2000" dirty="0"/>
              <a:t> </a:t>
            </a:r>
            <a:r>
              <a:rPr lang="de-DE" sz="2000" dirty="0" err="1"/>
              <a:t>print</a:t>
            </a:r>
            <a:r>
              <a:rPr lang="de-DE" sz="2000" dirty="0"/>
              <a:t> </a:t>
            </a:r>
            <a:r>
              <a:rPr lang="de-DE" sz="2000" dirty="0" err="1"/>
              <a:t>the</a:t>
            </a:r>
            <a:r>
              <a:rPr lang="de-DE" sz="2000" dirty="0"/>
              <a:t> </a:t>
            </a:r>
            <a:r>
              <a:rPr lang="de-DE" sz="2000" dirty="0" err="1"/>
              <a:t>configuration</a:t>
            </a:r>
            <a:r>
              <a:rPr lang="de-DE" sz="2000" dirty="0"/>
              <a:t> (save </a:t>
            </a:r>
            <a:r>
              <a:rPr lang="de-DE" sz="2000" dirty="0" err="1"/>
              <a:t>output</a:t>
            </a:r>
            <a:r>
              <a:rPr lang="de-DE" sz="2000" dirty="0"/>
              <a:t>):</a:t>
            </a:r>
          </a:p>
          <a:p>
            <a:pPr lvl="1"/>
            <a:r>
              <a:rPr lang="de-DE" sz="2000" dirty="0" err="1"/>
              <a:t>grep</a:t>
            </a:r>
            <a:r>
              <a:rPr lang="de-DE" sz="2000" dirty="0"/>
              <a:t> "" /</a:t>
            </a:r>
            <a:r>
              <a:rPr lang="de-DE" sz="2000" dirty="0" err="1"/>
              <a:t>mnt</a:t>
            </a:r>
            <a:r>
              <a:rPr lang="de-DE" sz="2000" dirty="0"/>
              <a:t>/private/ULI/</a:t>
            </a:r>
            <a:r>
              <a:rPr lang="de-DE" sz="2000" dirty="0" err="1"/>
              <a:t>factory</a:t>
            </a:r>
            <a:r>
              <a:rPr lang="de-DE" sz="2000" dirty="0"/>
              <a:t>/*</a:t>
            </a:r>
          </a:p>
          <a:p>
            <a:r>
              <a:rPr lang="de-DE" sz="2000" dirty="0"/>
              <a:t>Run </a:t>
            </a:r>
            <a:r>
              <a:rPr lang="de-DE" sz="2000" dirty="0" err="1"/>
              <a:t>these</a:t>
            </a:r>
            <a:r>
              <a:rPr lang="de-DE" sz="2000" dirty="0"/>
              <a:t> </a:t>
            </a:r>
            <a:r>
              <a:rPr lang="de-DE" sz="2000" dirty="0" err="1"/>
              <a:t>commands</a:t>
            </a:r>
            <a:r>
              <a:rPr lang="de-DE" sz="2000" dirty="0"/>
              <a:t> </a:t>
            </a:r>
            <a:r>
              <a:rPr lang="de-DE" sz="2000" dirty="0" err="1"/>
              <a:t>to</a:t>
            </a:r>
            <a:r>
              <a:rPr lang="de-DE" sz="2000" dirty="0"/>
              <a:t> save </a:t>
            </a:r>
            <a:r>
              <a:rPr lang="de-DE" sz="2000" dirty="0" err="1"/>
              <a:t>the</a:t>
            </a:r>
            <a:r>
              <a:rPr lang="de-DE" sz="2000" dirty="0"/>
              <a:t> </a:t>
            </a:r>
            <a:r>
              <a:rPr lang="de-DE" sz="2000" dirty="0" err="1"/>
              <a:t>calibration</a:t>
            </a:r>
            <a:r>
              <a:rPr lang="de-DE" sz="2000" dirty="0"/>
              <a:t> (save </a:t>
            </a:r>
            <a:r>
              <a:rPr lang="de-DE" sz="2000" dirty="0" err="1"/>
              <a:t>output</a:t>
            </a:r>
            <a:r>
              <a:rPr lang="de-DE" sz="2000" dirty="0"/>
              <a:t>, outside of </a:t>
            </a:r>
            <a:r>
              <a:rPr lang="de-DE" sz="2000" dirty="0" err="1"/>
              <a:t>the</a:t>
            </a:r>
            <a:r>
              <a:rPr lang="de-DE" sz="2000" dirty="0"/>
              <a:t> </a:t>
            </a:r>
            <a:r>
              <a:rPr lang="de-DE" sz="2000" dirty="0" err="1"/>
              <a:t>robot</a:t>
            </a:r>
            <a:r>
              <a:rPr lang="de-DE" sz="2000" dirty="0"/>
              <a:t>):</a:t>
            </a:r>
          </a:p>
          <a:p>
            <a:pPr lvl="1"/>
            <a:r>
              <a:rPr lang="de-DE" sz="2000" dirty="0" err="1"/>
              <a:t>grep</a:t>
            </a:r>
            <a:r>
              <a:rPr lang="de-DE" sz="2000" dirty="0"/>
              <a:t> "" /</a:t>
            </a:r>
            <a:r>
              <a:rPr lang="de-DE" sz="2000" dirty="0" err="1"/>
              <a:t>mnt</a:t>
            </a:r>
            <a:r>
              <a:rPr lang="de-DE" sz="2000" dirty="0"/>
              <a:t>/</a:t>
            </a:r>
            <a:r>
              <a:rPr lang="de-DE" sz="2000" dirty="0" err="1"/>
              <a:t>misc</a:t>
            </a:r>
            <a:r>
              <a:rPr lang="de-DE" sz="2000" dirty="0"/>
              <a:t>/*.</a:t>
            </a:r>
            <a:r>
              <a:rPr lang="de-DE" sz="2000" dirty="0" err="1"/>
              <a:t>json</a:t>
            </a:r>
            <a:endParaRPr lang="de-DE" sz="2000" dirty="0"/>
          </a:p>
          <a:p>
            <a:pPr lvl="1"/>
            <a:r>
              <a:rPr lang="de-DE" sz="2000" dirty="0" err="1"/>
              <a:t>grep</a:t>
            </a:r>
            <a:r>
              <a:rPr lang="de-DE" sz="2000" dirty="0"/>
              <a:t> "" /</a:t>
            </a:r>
            <a:r>
              <a:rPr lang="de-DE" sz="2000" dirty="0" err="1"/>
              <a:t>mnt</a:t>
            </a:r>
            <a:r>
              <a:rPr lang="de-DE" sz="2000" dirty="0"/>
              <a:t>/</a:t>
            </a:r>
            <a:r>
              <a:rPr lang="de-DE" sz="2000" dirty="0" err="1"/>
              <a:t>misc</a:t>
            </a:r>
            <a:r>
              <a:rPr lang="de-DE" sz="2000" dirty="0"/>
              <a:t>/*.</a:t>
            </a:r>
            <a:r>
              <a:rPr lang="de-DE" sz="2000" dirty="0" err="1"/>
              <a:t>yaml</a:t>
            </a:r>
            <a:endParaRPr lang="de-DE" sz="2000" dirty="0"/>
          </a:p>
          <a:p>
            <a:pPr lvl="1"/>
            <a:r>
              <a:rPr lang="de-DE" sz="2000" dirty="0" err="1"/>
              <a:t>cat</a:t>
            </a:r>
            <a:r>
              <a:rPr lang="de-DE" sz="2000" dirty="0"/>
              <a:t> /</a:t>
            </a:r>
            <a:r>
              <a:rPr lang="de-DE" sz="2000" dirty="0" err="1"/>
              <a:t>mnt</a:t>
            </a:r>
            <a:r>
              <a:rPr lang="de-DE" sz="2000" dirty="0"/>
              <a:t>/</a:t>
            </a:r>
            <a:r>
              <a:rPr lang="de-DE" sz="2000" dirty="0" err="1"/>
              <a:t>misc</a:t>
            </a:r>
            <a:r>
              <a:rPr lang="de-DE" sz="2000" dirty="0"/>
              <a:t>/*.</a:t>
            </a:r>
            <a:r>
              <a:rPr lang="de-DE" sz="2000" dirty="0" err="1"/>
              <a:t>txt</a:t>
            </a:r>
            <a:endParaRPr lang="de-DE" sz="2000" dirty="0"/>
          </a:p>
          <a:p>
            <a:pPr lvl="1"/>
            <a:r>
              <a:rPr lang="de-DE" sz="2000" dirty="0" err="1"/>
              <a:t>hexdump</a:t>
            </a:r>
            <a:r>
              <a:rPr lang="de-DE" sz="2000" dirty="0"/>
              <a:t> /</a:t>
            </a:r>
            <a:r>
              <a:rPr lang="de-DE" sz="2000" dirty="0" err="1"/>
              <a:t>mnt</a:t>
            </a:r>
            <a:r>
              <a:rPr lang="de-DE" sz="2000" dirty="0"/>
              <a:t>/</a:t>
            </a:r>
            <a:r>
              <a:rPr lang="de-DE" sz="2000" dirty="0" err="1"/>
              <a:t>misc</a:t>
            </a:r>
            <a:r>
              <a:rPr lang="de-DE" sz="2000" dirty="0"/>
              <a:t>/*.bin</a:t>
            </a:r>
            <a:endParaRPr lang="en-DE" dirty="0"/>
          </a:p>
        </p:txBody>
      </p:sp>
      <p:sp>
        <p:nvSpPr>
          <p:cNvPr id="4" name="Rectangle 3">
            <a:extLst>
              <a:ext uri="{FF2B5EF4-FFF2-40B4-BE49-F238E27FC236}">
                <a16:creationId xmlns:a16="http://schemas.microsoft.com/office/drawing/2014/main" id="{2ACE0793-056C-4498-83C2-0BB18A54EF15}"/>
              </a:ext>
            </a:extLst>
          </p:cNvPr>
          <p:cNvSpPr/>
          <p:nvPr/>
        </p:nvSpPr>
        <p:spPr>
          <a:xfrm>
            <a:off x="8553333" y="4696949"/>
            <a:ext cx="3498574" cy="1397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Depending on your device model, some of the files might not exist for you. If you get file errors, it is totally fine and you can proceed.</a:t>
            </a:r>
            <a:endParaRPr lang="en-DE" dirty="0"/>
          </a:p>
        </p:txBody>
      </p:sp>
      <p:sp>
        <p:nvSpPr>
          <p:cNvPr id="6" name="TextBox 5">
            <a:extLst>
              <a:ext uri="{FF2B5EF4-FFF2-40B4-BE49-F238E27FC236}">
                <a16:creationId xmlns:a16="http://schemas.microsoft.com/office/drawing/2014/main" id="{DED070C1-09D2-417F-A688-375F094D591B}"/>
              </a:ext>
            </a:extLst>
          </p:cNvPr>
          <p:cNvSpPr txBox="1"/>
          <p:nvPr/>
        </p:nvSpPr>
        <p:spPr>
          <a:xfrm>
            <a:off x="5825870" y="5795010"/>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Make sure that you copy the full output to a text file and save it</a:t>
            </a:r>
            <a:endParaRPr lang="en-DE" dirty="0"/>
          </a:p>
        </p:txBody>
      </p:sp>
    </p:spTree>
    <p:extLst>
      <p:ext uri="{BB962C8B-B14F-4D97-AF65-F5344CB8AC3E}">
        <p14:creationId xmlns:p14="http://schemas.microsoft.com/office/powerpoint/2010/main" val="137495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Reset Method Step 5</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https://builder.dontvacuum.me/dreame/cmds-reset.txt</a:t>
            </a:r>
            <a:endParaRPr lang="de-DE" sz="2000" dirty="0"/>
          </a:p>
          <a:p>
            <a:r>
              <a:rPr lang="de-DE" sz="2400" dirty="0" err="1"/>
              <a:t>Make</a:t>
            </a:r>
            <a:r>
              <a:rPr lang="de-DE" sz="2400" dirty="0"/>
              <a:t> </a:t>
            </a:r>
            <a:r>
              <a:rPr lang="de-DE" sz="2400" dirty="0" err="1"/>
              <a:t>copies</a:t>
            </a:r>
            <a:r>
              <a:rPr lang="de-DE" sz="2400" dirty="0"/>
              <a:t> of </a:t>
            </a:r>
            <a:r>
              <a:rPr lang="de-DE" sz="2400" dirty="0" err="1"/>
              <a:t>the</a:t>
            </a:r>
            <a:r>
              <a:rPr lang="de-DE" sz="2400" dirty="0"/>
              <a:t> </a:t>
            </a:r>
            <a:r>
              <a:rPr lang="de-DE" sz="2400" dirty="0" err="1"/>
              <a:t>firmware</a:t>
            </a:r>
            <a:r>
              <a:rPr lang="de-DE" sz="2400" dirty="0"/>
              <a:t> </a:t>
            </a:r>
            <a:r>
              <a:rPr lang="de-DE" sz="2400" dirty="0" err="1"/>
              <a:t>encryption</a:t>
            </a:r>
            <a:r>
              <a:rPr lang="de-DE" sz="2400" dirty="0"/>
              <a:t> </a:t>
            </a:r>
            <a:r>
              <a:rPr lang="de-DE" sz="2400" dirty="0" err="1"/>
              <a:t>keys</a:t>
            </a:r>
            <a:r>
              <a:rPr lang="de-DE" sz="2400" dirty="0"/>
              <a:t> (e.g., </a:t>
            </a:r>
            <a:r>
              <a:rPr lang="de-DE" sz="2400" dirty="0" err="1"/>
              <a:t>to</a:t>
            </a:r>
            <a:r>
              <a:rPr lang="de-DE" sz="2400" dirty="0"/>
              <a:t> restore </a:t>
            </a:r>
            <a:r>
              <a:rPr lang="de-DE" sz="2400" dirty="0" err="1"/>
              <a:t>the</a:t>
            </a:r>
            <a:r>
              <a:rPr lang="de-DE" sz="2400" dirty="0"/>
              <a:t> </a:t>
            </a:r>
            <a:r>
              <a:rPr lang="de-DE" sz="2400" dirty="0" err="1"/>
              <a:t>robot</a:t>
            </a:r>
            <a:r>
              <a:rPr lang="de-DE" sz="2400" dirty="0"/>
              <a:t> </a:t>
            </a:r>
            <a:r>
              <a:rPr lang="de-DE" sz="2400" dirty="0" err="1"/>
              <a:t>to</a:t>
            </a:r>
            <a:r>
              <a:rPr lang="de-DE" sz="2400" dirty="0"/>
              <a:t> a </a:t>
            </a:r>
            <a:r>
              <a:rPr lang="de-DE" sz="2400" dirty="0" err="1"/>
              <a:t>factory</a:t>
            </a:r>
            <a:r>
              <a:rPr lang="de-DE" sz="2400" dirty="0"/>
              <a:t> </a:t>
            </a:r>
            <a:r>
              <a:rPr lang="de-DE" sz="2400" dirty="0" err="1"/>
              <a:t>state</a:t>
            </a:r>
            <a:r>
              <a:rPr lang="de-DE" sz="2400" dirty="0"/>
              <a:t>)</a:t>
            </a:r>
          </a:p>
          <a:p>
            <a:pPr lvl="1"/>
            <a:r>
              <a:rPr lang="de-DE" sz="2400" dirty="0" err="1"/>
              <a:t>cat</a:t>
            </a:r>
            <a:r>
              <a:rPr lang="de-DE" sz="2400" dirty="0"/>
              <a:t> /</a:t>
            </a:r>
            <a:r>
              <a:rPr lang="de-DE" sz="2400" dirty="0" err="1"/>
              <a:t>etc</a:t>
            </a:r>
            <a:r>
              <a:rPr lang="de-DE" sz="2400" dirty="0"/>
              <a:t>/</a:t>
            </a:r>
            <a:r>
              <a:rPr lang="de-DE" sz="2400" dirty="0" err="1"/>
              <a:t>OTA_Key_pub.pem</a:t>
            </a:r>
            <a:endParaRPr lang="de-DE" sz="2400" dirty="0"/>
          </a:p>
          <a:p>
            <a:pPr lvl="1"/>
            <a:r>
              <a:rPr lang="de-DE" sz="2400" dirty="0" err="1"/>
              <a:t>cat</a:t>
            </a:r>
            <a:r>
              <a:rPr lang="de-DE" sz="2400" dirty="0"/>
              <a:t> /</a:t>
            </a:r>
            <a:r>
              <a:rPr lang="de-DE" sz="2400" dirty="0" err="1"/>
              <a:t>etc</a:t>
            </a:r>
            <a:r>
              <a:rPr lang="de-DE" sz="2400" dirty="0"/>
              <a:t>/</a:t>
            </a:r>
            <a:r>
              <a:rPr lang="de-DE" sz="2400" dirty="0" err="1"/>
              <a:t>publickey.pem</a:t>
            </a:r>
            <a:endParaRPr lang="de-DE" sz="2400" dirty="0"/>
          </a:p>
          <a:p>
            <a:r>
              <a:rPr lang="de-DE" sz="2400" dirty="0" err="1"/>
              <a:t>Make</a:t>
            </a:r>
            <a:r>
              <a:rPr lang="de-DE" sz="2400" dirty="0"/>
              <a:t> </a:t>
            </a:r>
            <a:r>
              <a:rPr lang="de-DE" sz="2400" dirty="0" err="1"/>
              <a:t>sure</a:t>
            </a:r>
            <a:r>
              <a:rPr lang="de-DE" sz="2400" dirty="0"/>
              <a:t> </a:t>
            </a:r>
            <a:r>
              <a:rPr lang="de-DE" sz="2400" dirty="0" err="1"/>
              <a:t>that</a:t>
            </a:r>
            <a:r>
              <a:rPr lang="de-DE" sz="2400" dirty="0"/>
              <a:t> </a:t>
            </a:r>
            <a:r>
              <a:rPr lang="de-DE" sz="2400" dirty="0" err="1"/>
              <a:t>you</a:t>
            </a:r>
            <a:r>
              <a:rPr lang="de-DE" sz="2400" dirty="0"/>
              <a:t> save </a:t>
            </a:r>
            <a:r>
              <a:rPr lang="de-DE" sz="2400" dirty="0" err="1"/>
              <a:t>the</a:t>
            </a:r>
            <a:r>
              <a:rPr lang="de-DE" sz="2400" dirty="0"/>
              <a:t> </a:t>
            </a:r>
            <a:r>
              <a:rPr lang="de-DE" sz="2400" dirty="0" err="1"/>
              <a:t>output</a:t>
            </a:r>
            <a:r>
              <a:rPr lang="de-DE" sz="2400" dirty="0"/>
              <a:t> of </a:t>
            </a:r>
            <a:r>
              <a:rPr lang="de-DE" sz="2400" dirty="0" err="1"/>
              <a:t>the</a:t>
            </a:r>
            <a:r>
              <a:rPr lang="de-DE" sz="2400" dirty="0"/>
              <a:t> </a:t>
            </a:r>
            <a:r>
              <a:rPr lang="de-DE" sz="2400" dirty="0" err="1"/>
              <a:t>calibration</a:t>
            </a:r>
            <a:r>
              <a:rPr lang="de-DE" sz="2400" dirty="0"/>
              <a:t> and </a:t>
            </a:r>
            <a:r>
              <a:rPr lang="de-DE" sz="2400" dirty="0" err="1"/>
              <a:t>the</a:t>
            </a:r>
            <a:r>
              <a:rPr lang="de-DE" sz="2400" dirty="0"/>
              <a:t> </a:t>
            </a:r>
            <a:r>
              <a:rPr lang="de-DE" sz="2400" dirty="0" err="1"/>
              <a:t>encryption</a:t>
            </a:r>
            <a:r>
              <a:rPr lang="de-DE" sz="2400" dirty="0"/>
              <a:t> </a:t>
            </a:r>
            <a:r>
              <a:rPr lang="de-DE" sz="2400" dirty="0" err="1"/>
              <a:t>keys</a:t>
            </a:r>
            <a:r>
              <a:rPr lang="de-DE" sz="2400" dirty="0"/>
              <a:t> </a:t>
            </a:r>
            <a:r>
              <a:rPr lang="de-DE" sz="2400" dirty="0" err="1"/>
              <a:t>before</a:t>
            </a:r>
            <a:r>
              <a:rPr lang="de-DE" sz="2400" dirty="0"/>
              <a:t> </a:t>
            </a:r>
            <a:r>
              <a:rPr lang="de-DE" sz="2400" dirty="0" err="1"/>
              <a:t>proceeding</a:t>
            </a:r>
            <a:endParaRPr lang="de-DE" sz="2400" dirty="0"/>
          </a:p>
          <a:p>
            <a:r>
              <a:rPr lang="de-DE" sz="2400" dirty="0"/>
              <a:t>Run </a:t>
            </a:r>
            <a:r>
              <a:rPr lang="de-DE" sz="2400" dirty="0" err="1"/>
              <a:t>these</a:t>
            </a:r>
            <a:r>
              <a:rPr lang="de-DE" sz="2400" dirty="0"/>
              <a:t> </a:t>
            </a:r>
            <a:r>
              <a:rPr lang="de-DE" sz="2400" dirty="0" err="1"/>
              <a:t>commands</a:t>
            </a:r>
            <a:r>
              <a:rPr lang="de-DE" sz="2400" dirty="0"/>
              <a:t> </a:t>
            </a:r>
            <a:r>
              <a:rPr lang="de-DE" sz="2400" dirty="0" err="1"/>
              <a:t>to</a:t>
            </a:r>
            <a:r>
              <a:rPr lang="de-DE" sz="2400" dirty="0"/>
              <a:t> </a:t>
            </a:r>
            <a:r>
              <a:rPr lang="de-DE" sz="2400" dirty="0" err="1"/>
              <a:t>create</a:t>
            </a:r>
            <a:r>
              <a:rPr lang="de-DE" sz="2400" dirty="0"/>
              <a:t> </a:t>
            </a:r>
            <a:r>
              <a:rPr lang="de-DE" sz="2400" dirty="0" err="1"/>
              <a:t>binary</a:t>
            </a:r>
            <a:r>
              <a:rPr lang="de-DE" sz="2400" dirty="0"/>
              <a:t> </a:t>
            </a:r>
            <a:r>
              <a:rPr lang="de-DE" sz="2400" dirty="0" err="1"/>
              <a:t>backups</a:t>
            </a:r>
            <a:r>
              <a:rPr lang="de-DE" sz="2400" dirty="0"/>
              <a:t>:</a:t>
            </a:r>
          </a:p>
          <a:p>
            <a:pPr lvl="1"/>
            <a:r>
              <a:rPr lang="de-DE" sz="2400" dirty="0" err="1"/>
              <a:t>mkdir</a:t>
            </a:r>
            <a:r>
              <a:rPr lang="de-DE" sz="2400" dirty="0"/>
              <a:t> -p /</a:t>
            </a:r>
            <a:r>
              <a:rPr lang="de-DE" sz="2400" dirty="0" err="1"/>
              <a:t>tmp</a:t>
            </a:r>
            <a:r>
              <a:rPr lang="de-DE" sz="2400" dirty="0"/>
              <a:t>/</a:t>
            </a:r>
            <a:r>
              <a:rPr lang="de-DE" sz="2400" dirty="0" err="1"/>
              <a:t>backup</a:t>
            </a:r>
            <a:endParaRPr lang="de-DE" sz="2400" dirty="0"/>
          </a:p>
          <a:p>
            <a:pPr lvl="1"/>
            <a:r>
              <a:rPr lang="de-DE" sz="2400" dirty="0" err="1"/>
              <a:t>tar</a:t>
            </a:r>
            <a:r>
              <a:rPr lang="de-DE" sz="2400" dirty="0"/>
              <a:t> -</a:t>
            </a:r>
            <a:r>
              <a:rPr lang="de-DE" sz="2400" dirty="0" err="1"/>
              <a:t>cvzf</a:t>
            </a:r>
            <a:r>
              <a:rPr lang="de-DE" sz="2400" dirty="0"/>
              <a:t> /</a:t>
            </a:r>
            <a:r>
              <a:rPr lang="de-DE" sz="2400" dirty="0" err="1"/>
              <a:t>tmp</a:t>
            </a:r>
            <a:r>
              <a:rPr lang="de-DE" sz="2400" dirty="0"/>
              <a:t>/</a:t>
            </a:r>
            <a:r>
              <a:rPr lang="de-DE" sz="2400" dirty="0" err="1"/>
              <a:t>backup</a:t>
            </a:r>
            <a:r>
              <a:rPr lang="de-DE" sz="2400" dirty="0"/>
              <a:t>/misc_backup.tgz -C /</a:t>
            </a:r>
            <a:r>
              <a:rPr lang="de-DE" sz="2400" dirty="0" err="1"/>
              <a:t>mnt</a:t>
            </a:r>
            <a:r>
              <a:rPr lang="de-DE" sz="2400" dirty="0"/>
              <a:t>/</a:t>
            </a:r>
            <a:r>
              <a:rPr lang="de-DE" sz="2400" dirty="0" err="1"/>
              <a:t>misc</a:t>
            </a:r>
            <a:r>
              <a:rPr lang="de-DE" sz="2400" dirty="0"/>
              <a:t> .</a:t>
            </a:r>
          </a:p>
          <a:p>
            <a:pPr lvl="1"/>
            <a:r>
              <a:rPr lang="de-DE" sz="2400" dirty="0" err="1"/>
              <a:t>tar</a:t>
            </a:r>
            <a:r>
              <a:rPr lang="de-DE" sz="2400" dirty="0"/>
              <a:t> -</a:t>
            </a:r>
            <a:r>
              <a:rPr lang="de-DE" sz="2400" dirty="0" err="1"/>
              <a:t>cvzf</a:t>
            </a:r>
            <a:r>
              <a:rPr lang="de-DE" sz="2400" dirty="0"/>
              <a:t> /</a:t>
            </a:r>
            <a:r>
              <a:rPr lang="de-DE" sz="2400" dirty="0" err="1"/>
              <a:t>tmp</a:t>
            </a:r>
            <a:r>
              <a:rPr lang="de-DE" sz="2400" dirty="0"/>
              <a:t>/</a:t>
            </a:r>
            <a:r>
              <a:rPr lang="de-DE" sz="2400" dirty="0" err="1"/>
              <a:t>backup</a:t>
            </a:r>
            <a:r>
              <a:rPr lang="de-DE" sz="2400" dirty="0"/>
              <a:t>/factory.tgz -C /</a:t>
            </a:r>
            <a:r>
              <a:rPr lang="de-DE" sz="2400" dirty="0" err="1"/>
              <a:t>mnt</a:t>
            </a:r>
            <a:r>
              <a:rPr lang="de-DE" sz="2400" dirty="0"/>
              <a:t>/private/ULI/</a:t>
            </a:r>
            <a:r>
              <a:rPr lang="de-DE" sz="2400" dirty="0" err="1"/>
              <a:t>factory</a:t>
            </a:r>
            <a:r>
              <a:rPr lang="de-DE" sz="2400" dirty="0"/>
              <a:t>/ .</a:t>
            </a:r>
          </a:p>
          <a:p>
            <a:pPr lvl="1"/>
            <a:r>
              <a:rPr lang="de-DE" sz="2400" dirty="0" err="1"/>
              <a:t>cp</a:t>
            </a:r>
            <a:r>
              <a:rPr lang="de-DE" sz="2400" dirty="0"/>
              <a:t> /</a:t>
            </a:r>
            <a:r>
              <a:rPr lang="de-DE" sz="2400" dirty="0" err="1"/>
              <a:t>tmp</a:t>
            </a:r>
            <a:r>
              <a:rPr lang="de-DE" sz="2400" dirty="0"/>
              <a:t>/</a:t>
            </a:r>
            <a:r>
              <a:rPr lang="de-DE" sz="2400" dirty="0" err="1"/>
              <a:t>backup</a:t>
            </a:r>
            <a:r>
              <a:rPr lang="de-DE" sz="2400" dirty="0"/>
              <a:t>/*.</a:t>
            </a:r>
            <a:r>
              <a:rPr lang="de-DE" sz="2400" dirty="0" err="1"/>
              <a:t>tgz</a:t>
            </a:r>
            <a:r>
              <a:rPr lang="de-DE" sz="2400" dirty="0"/>
              <a:t> /</a:t>
            </a:r>
            <a:r>
              <a:rPr lang="de-DE" sz="2400" dirty="0" err="1"/>
              <a:t>data</a:t>
            </a:r>
            <a:r>
              <a:rPr lang="de-DE" sz="2400" dirty="0"/>
              <a:t>/</a:t>
            </a:r>
            <a:endParaRPr lang="de-DE" sz="3600" dirty="0"/>
          </a:p>
        </p:txBody>
      </p:sp>
    </p:spTree>
    <p:extLst>
      <p:ext uri="{BB962C8B-B14F-4D97-AF65-F5344CB8AC3E}">
        <p14:creationId xmlns:p14="http://schemas.microsoft.com/office/powerpoint/2010/main" val="2435532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Reset Method Step 6</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https://builder.dontvacuum.me/dreame/cmds-reset.txt</a:t>
            </a:r>
            <a:endParaRPr lang="de-DE" sz="2000" dirty="0"/>
          </a:p>
          <a:p>
            <a:r>
              <a:rPr lang="de-DE" dirty="0" err="1"/>
              <a:t>If</a:t>
            </a:r>
            <a:r>
              <a:rPr lang="de-DE" dirty="0"/>
              <a:t> </a:t>
            </a:r>
            <a:r>
              <a:rPr lang="de-DE" dirty="0" err="1"/>
              <a:t>the</a:t>
            </a:r>
            <a:r>
              <a:rPr lang="de-DE" dirty="0"/>
              <a:t> </a:t>
            </a:r>
            <a:r>
              <a:rPr lang="de-DE" dirty="0" err="1"/>
              <a:t>robot</a:t>
            </a:r>
            <a:r>
              <a:rPr lang="de-DE" dirty="0"/>
              <a:t> </a:t>
            </a:r>
            <a:r>
              <a:rPr lang="de-DE" dirty="0" err="1"/>
              <a:t>is</a:t>
            </a:r>
            <a:r>
              <a:rPr lang="de-DE" dirty="0"/>
              <a:t> </a:t>
            </a:r>
            <a:r>
              <a:rPr lang="de-DE" dirty="0" err="1"/>
              <a:t>already</a:t>
            </a:r>
            <a:r>
              <a:rPr lang="de-DE" dirty="0"/>
              <a:t> in </a:t>
            </a:r>
            <a:r>
              <a:rPr lang="de-DE" dirty="0" err="1"/>
              <a:t>your</a:t>
            </a:r>
            <a:r>
              <a:rPr lang="de-DE" dirty="0"/>
              <a:t> WiFi, </a:t>
            </a:r>
            <a:r>
              <a:rPr lang="de-DE" dirty="0" err="1"/>
              <a:t>skip</a:t>
            </a:r>
            <a:r>
              <a:rPr lang="de-DE" dirty="0"/>
              <a:t> </a:t>
            </a:r>
            <a:r>
              <a:rPr lang="de-DE" dirty="0" err="1"/>
              <a:t>this</a:t>
            </a:r>
            <a:r>
              <a:rPr lang="de-DE" dirty="0"/>
              <a:t> </a:t>
            </a:r>
            <a:r>
              <a:rPr lang="de-DE" dirty="0" err="1"/>
              <a:t>step</a:t>
            </a:r>
            <a:endParaRPr lang="de-DE" dirty="0"/>
          </a:p>
          <a:p>
            <a:r>
              <a:rPr lang="de-DE" dirty="0" err="1"/>
              <a:t>If</a:t>
            </a:r>
            <a:r>
              <a:rPr lang="de-DE" dirty="0"/>
              <a:t> </a:t>
            </a:r>
            <a:r>
              <a:rPr lang="de-DE" dirty="0" err="1"/>
              <a:t>the</a:t>
            </a:r>
            <a:r>
              <a:rPr lang="de-DE" dirty="0"/>
              <a:t> </a:t>
            </a:r>
            <a:r>
              <a:rPr lang="de-DE" dirty="0" err="1"/>
              <a:t>robot</a:t>
            </a:r>
            <a:r>
              <a:rPr lang="de-DE" dirty="0"/>
              <a:t> </a:t>
            </a:r>
            <a:r>
              <a:rPr lang="de-DE" dirty="0" err="1"/>
              <a:t>is</a:t>
            </a:r>
            <a:r>
              <a:rPr lang="de-DE" dirty="0"/>
              <a:t> still </a:t>
            </a:r>
            <a:r>
              <a:rPr lang="de-DE" dirty="0" err="1"/>
              <a:t>unprovisioned</a:t>
            </a:r>
            <a:r>
              <a:rPr lang="de-DE" dirty="0"/>
              <a:t>, </a:t>
            </a:r>
            <a:r>
              <a:rPr lang="de-DE" dirty="0" err="1"/>
              <a:t>you</a:t>
            </a:r>
            <a:r>
              <a:rPr lang="de-DE" dirty="0"/>
              <a:t> </a:t>
            </a:r>
            <a:r>
              <a:rPr lang="de-DE" dirty="0" err="1"/>
              <a:t>have</a:t>
            </a:r>
            <a:r>
              <a:rPr lang="de-DE" dirty="0"/>
              <a:t> 2 </a:t>
            </a:r>
            <a:r>
              <a:rPr lang="de-DE" dirty="0" err="1"/>
              <a:t>choices</a:t>
            </a:r>
            <a:endParaRPr lang="de-DE" dirty="0"/>
          </a:p>
          <a:p>
            <a:pPr marL="1123935" lvl="1" indent="-514350">
              <a:buFont typeface="+mj-lt"/>
              <a:buAutoNum type="arabicPeriod"/>
            </a:pPr>
            <a:r>
              <a:rPr lang="de-DE" dirty="0"/>
              <a:t>Connect </a:t>
            </a:r>
            <a:r>
              <a:rPr lang="de-DE" dirty="0" err="1"/>
              <a:t>the</a:t>
            </a:r>
            <a:r>
              <a:rPr lang="de-DE" dirty="0"/>
              <a:t> </a:t>
            </a:r>
            <a:r>
              <a:rPr lang="de-DE" dirty="0" err="1"/>
              <a:t>robot</a:t>
            </a:r>
            <a:r>
              <a:rPr lang="de-DE" dirty="0"/>
              <a:t> </a:t>
            </a:r>
            <a:r>
              <a:rPr lang="de-DE" dirty="0" err="1"/>
              <a:t>temporarily</a:t>
            </a:r>
            <a:r>
              <a:rPr lang="de-DE" dirty="0"/>
              <a:t> </a:t>
            </a:r>
            <a:r>
              <a:rPr lang="de-DE" dirty="0" err="1"/>
              <a:t>to</a:t>
            </a:r>
            <a:r>
              <a:rPr lang="de-DE" dirty="0"/>
              <a:t> </a:t>
            </a:r>
            <a:r>
              <a:rPr lang="de-DE" dirty="0" err="1"/>
              <a:t>the</a:t>
            </a:r>
            <a:r>
              <a:rPr lang="de-DE" dirty="0"/>
              <a:t> WiFi</a:t>
            </a:r>
          </a:p>
          <a:p>
            <a:pPr marL="1657322" lvl="2" indent="-514350"/>
            <a:r>
              <a:rPr lang="de-DE" sz="2400" dirty="0"/>
              <a:t>Use </a:t>
            </a:r>
            <a:r>
              <a:rPr lang="de-DE" sz="2400" dirty="0" err="1"/>
              <a:t>the</a:t>
            </a:r>
            <a:r>
              <a:rPr lang="de-DE" sz="2400" dirty="0"/>
              <a:t> </a:t>
            </a:r>
            <a:r>
              <a:rPr lang="de-DE" sz="2400" dirty="0" err="1"/>
              <a:t>command</a:t>
            </a:r>
            <a:r>
              <a:rPr lang="de-DE" sz="2400" dirty="0"/>
              <a:t>: </a:t>
            </a:r>
            <a:r>
              <a:rPr lang="en-US" sz="2400" dirty="0" err="1"/>
              <a:t>wifi_cli</a:t>
            </a:r>
            <a:r>
              <a:rPr lang="en-US" sz="2400" dirty="0"/>
              <a:t> -c "SSID" "password“</a:t>
            </a:r>
          </a:p>
          <a:p>
            <a:pPr marL="1657322" lvl="2" indent="-514350"/>
            <a:r>
              <a:rPr lang="en-US" sz="2400" dirty="0"/>
              <a:t>You must reset the </a:t>
            </a:r>
            <a:r>
              <a:rPr lang="en-US" sz="2400" dirty="0" err="1"/>
              <a:t>WiFi</a:t>
            </a:r>
            <a:r>
              <a:rPr lang="en-US" sz="2400" dirty="0"/>
              <a:t> after you installed the custom firmware, otherwise </a:t>
            </a:r>
            <a:r>
              <a:rPr lang="en-US" sz="2400" dirty="0" err="1"/>
              <a:t>Valetudo</a:t>
            </a:r>
            <a:r>
              <a:rPr lang="en-US" sz="2400" dirty="0"/>
              <a:t> will not work!</a:t>
            </a:r>
            <a:endParaRPr lang="de-DE" sz="2400" dirty="0"/>
          </a:p>
          <a:p>
            <a:pPr marL="1123935" lvl="1" indent="-514350">
              <a:buFont typeface="+mj-lt"/>
              <a:buAutoNum type="arabicPeriod"/>
            </a:pPr>
            <a:r>
              <a:rPr lang="de-DE" dirty="0"/>
              <a:t>Connect </a:t>
            </a:r>
            <a:r>
              <a:rPr lang="de-DE" dirty="0" err="1"/>
              <a:t>your</a:t>
            </a:r>
            <a:r>
              <a:rPr lang="de-DE" dirty="0"/>
              <a:t> </a:t>
            </a:r>
            <a:r>
              <a:rPr lang="de-DE" dirty="0" err="1"/>
              <a:t>computer</a:t>
            </a:r>
            <a:r>
              <a:rPr lang="de-DE" dirty="0"/>
              <a:t> </a:t>
            </a:r>
            <a:r>
              <a:rPr lang="de-DE" dirty="0" err="1"/>
              <a:t>to</a:t>
            </a:r>
            <a:r>
              <a:rPr lang="de-DE" dirty="0"/>
              <a:t> </a:t>
            </a:r>
            <a:r>
              <a:rPr lang="de-DE" dirty="0" err="1"/>
              <a:t>the</a:t>
            </a:r>
            <a:r>
              <a:rPr lang="de-DE" dirty="0"/>
              <a:t> </a:t>
            </a:r>
            <a:r>
              <a:rPr lang="de-DE" dirty="0" err="1"/>
              <a:t>robot‘s</a:t>
            </a:r>
            <a:r>
              <a:rPr lang="de-DE" dirty="0"/>
              <a:t> WiFi, and </a:t>
            </a:r>
            <a:r>
              <a:rPr lang="de-DE" dirty="0" err="1"/>
              <a:t>run</a:t>
            </a:r>
            <a:r>
              <a:rPr lang="de-DE" dirty="0"/>
              <a:t> a </a:t>
            </a:r>
            <a:r>
              <a:rPr lang="de-DE" dirty="0" err="1"/>
              <a:t>local</a:t>
            </a:r>
            <a:r>
              <a:rPr lang="de-DE" dirty="0"/>
              <a:t> HTTP </a:t>
            </a:r>
            <a:r>
              <a:rPr lang="de-DE" dirty="0" err="1"/>
              <a:t>server</a:t>
            </a:r>
            <a:r>
              <a:rPr lang="de-DE" dirty="0"/>
              <a:t> on </a:t>
            </a:r>
            <a:r>
              <a:rPr lang="de-DE" dirty="0" err="1"/>
              <a:t>your</a:t>
            </a:r>
            <a:r>
              <a:rPr lang="de-DE" dirty="0"/>
              <a:t> </a:t>
            </a:r>
            <a:r>
              <a:rPr lang="de-DE" dirty="0" err="1"/>
              <a:t>computer</a:t>
            </a:r>
            <a:endParaRPr lang="de-DE" dirty="0"/>
          </a:p>
          <a:p>
            <a:pPr marL="1657322" lvl="2" indent="-514350"/>
            <a:r>
              <a:rPr lang="de-DE" sz="2800" dirty="0" err="1"/>
              <a:t>Example</a:t>
            </a:r>
            <a:r>
              <a:rPr lang="de-DE" sz="2800" dirty="0"/>
              <a:t>: </a:t>
            </a:r>
            <a:r>
              <a:rPr lang="de-DE" sz="2800" dirty="0" err="1"/>
              <a:t>use</a:t>
            </a:r>
            <a:r>
              <a:rPr lang="de-DE" sz="2800" dirty="0"/>
              <a:t> </a:t>
            </a:r>
            <a:r>
              <a:rPr lang="de-DE" sz="2800" dirty="0" err="1"/>
              <a:t>python</a:t>
            </a:r>
            <a:r>
              <a:rPr lang="de-DE" sz="2800" dirty="0"/>
              <a:t> </a:t>
            </a:r>
            <a:r>
              <a:rPr lang="de-DE" sz="2800" dirty="0" err="1"/>
              <a:t>http.server</a:t>
            </a:r>
            <a:r>
              <a:rPr lang="de-DE" sz="2800" dirty="0"/>
              <a:t> </a:t>
            </a:r>
            <a:r>
              <a:rPr lang="de-DE" sz="2800" dirty="0" err="1"/>
              <a:t>or</a:t>
            </a:r>
            <a:r>
              <a:rPr lang="de-DE" sz="2800" dirty="0"/>
              <a:t> </a:t>
            </a:r>
            <a:r>
              <a:rPr lang="de-DE" sz="2800" dirty="0" err="1"/>
              <a:t>SimpleHTTPServer</a:t>
            </a:r>
            <a:r>
              <a:rPr lang="de-DE" sz="2800" dirty="0"/>
              <a:t>*</a:t>
            </a:r>
          </a:p>
          <a:p>
            <a:pPr marL="1142972" lvl="2" indent="0">
              <a:buNone/>
            </a:pPr>
            <a:r>
              <a:rPr lang="de-DE" sz="1600" dirty="0">
                <a:hlinkClick r:id="rId3"/>
              </a:rPr>
              <a:t>* https://developer.mozilla.org/en-US/docs/Learn/Common_questions/set_up_a_local_testing_server</a:t>
            </a:r>
            <a:endParaRPr lang="de-DE" sz="1600" dirty="0"/>
          </a:p>
          <a:p>
            <a:pPr marL="1657322" lvl="2" indent="-514350"/>
            <a:endParaRPr lang="de-DE" sz="1600" dirty="0"/>
          </a:p>
        </p:txBody>
      </p:sp>
      <p:sp>
        <p:nvSpPr>
          <p:cNvPr id="4" name="Rectangle 3">
            <a:extLst>
              <a:ext uri="{FF2B5EF4-FFF2-40B4-BE49-F238E27FC236}">
                <a16:creationId xmlns:a16="http://schemas.microsoft.com/office/drawing/2014/main" id="{711EF9BE-E171-4823-AC35-7D725A147E1E}"/>
              </a:ext>
            </a:extLst>
          </p:cNvPr>
          <p:cNvSpPr/>
          <p:nvPr/>
        </p:nvSpPr>
        <p:spPr>
          <a:xfrm>
            <a:off x="10510867" y="2828393"/>
            <a:ext cx="1681133" cy="1749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Depending on your device model and firmware version, this might not work</a:t>
            </a:r>
            <a:endParaRPr lang="en-DE" dirty="0"/>
          </a:p>
        </p:txBody>
      </p:sp>
    </p:spTree>
    <p:extLst>
      <p:ext uri="{BB962C8B-B14F-4D97-AF65-F5344CB8AC3E}">
        <p14:creationId xmlns:p14="http://schemas.microsoft.com/office/powerpoint/2010/main" val="1036689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Reset Method Step 7</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https://builder.dontvacuum.me/dreame/cmds-reset.txt</a:t>
            </a:r>
            <a:endParaRPr lang="de-DE" sz="2000" dirty="0"/>
          </a:p>
          <a:p>
            <a:r>
              <a:rPr lang="de-DE" dirty="0" err="1"/>
              <a:t>Make</a:t>
            </a:r>
            <a:r>
              <a:rPr lang="de-DE" dirty="0"/>
              <a:t> </a:t>
            </a:r>
            <a:r>
              <a:rPr lang="de-DE" dirty="0" err="1"/>
              <a:t>sure</a:t>
            </a:r>
            <a:r>
              <a:rPr lang="de-DE" dirty="0"/>
              <a:t> </a:t>
            </a:r>
            <a:r>
              <a:rPr lang="de-DE" dirty="0" err="1"/>
              <a:t>that</a:t>
            </a:r>
            <a:r>
              <a:rPr lang="de-DE" dirty="0"/>
              <a:t> </a:t>
            </a:r>
            <a:r>
              <a:rPr lang="de-DE" dirty="0" err="1"/>
              <a:t>your</a:t>
            </a:r>
            <a:r>
              <a:rPr lang="de-DE" dirty="0"/>
              <a:t> </a:t>
            </a:r>
            <a:r>
              <a:rPr lang="de-DE" dirty="0" err="1"/>
              <a:t>robot</a:t>
            </a:r>
            <a:r>
              <a:rPr lang="de-DE" dirty="0"/>
              <a:t> </a:t>
            </a:r>
            <a:r>
              <a:rPr lang="de-DE" dirty="0" err="1"/>
              <a:t>is</a:t>
            </a:r>
            <a:r>
              <a:rPr lang="de-DE" dirty="0"/>
              <a:t> fully </a:t>
            </a:r>
            <a:r>
              <a:rPr lang="de-DE" dirty="0" err="1"/>
              <a:t>charged</a:t>
            </a:r>
            <a:r>
              <a:rPr lang="de-DE" dirty="0"/>
              <a:t> and back in </a:t>
            </a:r>
            <a:r>
              <a:rPr lang="de-DE" dirty="0" err="1"/>
              <a:t>its</a:t>
            </a:r>
            <a:r>
              <a:rPr lang="de-DE" dirty="0"/>
              <a:t> dock</a:t>
            </a:r>
          </a:p>
          <a:p>
            <a:r>
              <a:rPr lang="de-DE" dirty="0"/>
              <a:t>Run </a:t>
            </a:r>
            <a:r>
              <a:rPr lang="de-DE" dirty="0" err="1"/>
              <a:t>this</a:t>
            </a:r>
            <a:r>
              <a:rPr lang="de-DE" dirty="0"/>
              <a:t> </a:t>
            </a:r>
            <a:r>
              <a:rPr lang="de-DE" dirty="0" err="1"/>
              <a:t>commands</a:t>
            </a:r>
            <a:r>
              <a:rPr lang="de-DE" dirty="0"/>
              <a:t> </a:t>
            </a:r>
            <a:r>
              <a:rPr lang="de-DE" dirty="0" err="1"/>
              <a:t>to</a:t>
            </a:r>
            <a:r>
              <a:rPr lang="de-DE" dirty="0"/>
              <a:t> </a:t>
            </a:r>
            <a:r>
              <a:rPr lang="de-DE" dirty="0" err="1"/>
              <a:t>download</a:t>
            </a:r>
            <a:r>
              <a:rPr lang="de-DE" dirty="0"/>
              <a:t> an </a:t>
            </a:r>
            <a:r>
              <a:rPr lang="de-DE" dirty="0" err="1"/>
              <a:t>install</a:t>
            </a:r>
            <a:r>
              <a:rPr lang="de-DE" dirty="0"/>
              <a:t> </a:t>
            </a:r>
            <a:r>
              <a:rPr lang="de-DE" dirty="0" err="1"/>
              <a:t>the</a:t>
            </a:r>
            <a:r>
              <a:rPr lang="de-DE" dirty="0"/>
              <a:t> </a:t>
            </a:r>
            <a:r>
              <a:rPr lang="de-DE" dirty="0" err="1"/>
              <a:t>rooted</a:t>
            </a:r>
            <a:r>
              <a:rPr lang="de-DE" dirty="0"/>
              <a:t> </a:t>
            </a:r>
            <a:r>
              <a:rPr lang="de-DE" dirty="0" err="1"/>
              <a:t>firmware</a:t>
            </a:r>
            <a:r>
              <a:rPr lang="de-DE" dirty="0"/>
              <a:t>:</a:t>
            </a:r>
          </a:p>
          <a:p>
            <a:pPr lvl="1"/>
            <a:r>
              <a:rPr lang="de-DE" dirty="0"/>
              <a:t>cd /</a:t>
            </a:r>
            <a:r>
              <a:rPr lang="de-DE" dirty="0" err="1"/>
              <a:t>tmp</a:t>
            </a:r>
            <a:endParaRPr lang="de-DE" dirty="0"/>
          </a:p>
          <a:p>
            <a:pPr lvl="1"/>
            <a:r>
              <a:rPr lang="de-DE" dirty="0" err="1"/>
              <a:t>wget</a:t>
            </a:r>
            <a:r>
              <a:rPr lang="de-DE" dirty="0"/>
              <a:t> --</a:t>
            </a:r>
            <a:r>
              <a:rPr lang="de-DE" dirty="0" err="1"/>
              <a:t>no</a:t>
            </a:r>
            <a:r>
              <a:rPr lang="de-DE" dirty="0"/>
              <a:t>-check-</a:t>
            </a:r>
            <a:r>
              <a:rPr lang="de-DE" dirty="0" err="1"/>
              <a:t>certificate</a:t>
            </a:r>
            <a:r>
              <a:rPr lang="de-DE" dirty="0"/>
              <a:t> {url-of-firmware.tar.gz}</a:t>
            </a:r>
          </a:p>
          <a:p>
            <a:pPr lvl="1"/>
            <a:r>
              <a:rPr lang="de-DE" dirty="0" err="1"/>
              <a:t>tar</a:t>
            </a:r>
            <a:r>
              <a:rPr lang="de-DE" dirty="0"/>
              <a:t> -</a:t>
            </a:r>
            <a:r>
              <a:rPr lang="de-DE" dirty="0" err="1"/>
              <a:t>xzvf</a:t>
            </a:r>
            <a:r>
              <a:rPr lang="de-DE" dirty="0"/>
              <a:t> {name-of-firmware.tar.gz}</a:t>
            </a:r>
          </a:p>
          <a:p>
            <a:pPr lvl="1"/>
            <a:r>
              <a:rPr lang="de-DE" dirty="0"/>
              <a:t>./install.sh</a:t>
            </a:r>
          </a:p>
        </p:txBody>
      </p:sp>
    </p:spTree>
    <p:extLst>
      <p:ext uri="{BB962C8B-B14F-4D97-AF65-F5344CB8AC3E}">
        <p14:creationId xmlns:p14="http://schemas.microsoft.com/office/powerpoint/2010/main" val="1248812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54CBED-B446-44D5-AF8E-43184341F80A}"/>
              </a:ext>
            </a:extLst>
          </p:cNvPr>
          <p:cNvSpPr>
            <a:spLocks noGrp="1"/>
          </p:cNvSpPr>
          <p:nvPr>
            <p:ph type="title"/>
          </p:nvPr>
        </p:nvSpPr>
        <p:spPr/>
        <p:txBody>
          <a:bodyPr/>
          <a:lstStyle/>
          <a:p>
            <a:r>
              <a:rPr lang="en-US" dirty="0"/>
              <a:t>UART Method</a:t>
            </a:r>
            <a:endParaRPr lang="en-DE" dirty="0"/>
          </a:p>
        </p:txBody>
      </p:sp>
      <p:sp>
        <p:nvSpPr>
          <p:cNvPr id="5" name="Text Placeholder 4">
            <a:extLst>
              <a:ext uri="{FF2B5EF4-FFF2-40B4-BE49-F238E27FC236}">
                <a16:creationId xmlns:a16="http://schemas.microsoft.com/office/drawing/2014/main" id="{C3D4FFD4-5135-4FC3-B277-78C8DA262DFD}"/>
              </a:ext>
            </a:extLst>
          </p:cNvPr>
          <p:cNvSpPr>
            <a:spLocks noGrp="1"/>
          </p:cNvSpPr>
          <p:nvPr>
            <p:ph type="body" idx="1"/>
          </p:nvPr>
        </p:nvSpPr>
        <p:spPr/>
        <p:txBody>
          <a:bodyPr/>
          <a:lstStyle/>
          <a:p>
            <a:r>
              <a:rPr lang="en-US" dirty="0"/>
              <a:t>Only for 1C/F9/D9</a:t>
            </a:r>
            <a:endParaRPr lang="en-DE" dirty="0"/>
          </a:p>
        </p:txBody>
      </p:sp>
      <p:sp>
        <p:nvSpPr>
          <p:cNvPr id="2" name="Rectangle 1">
            <a:extLst>
              <a:ext uri="{FF2B5EF4-FFF2-40B4-BE49-F238E27FC236}">
                <a16:creationId xmlns:a16="http://schemas.microsoft.com/office/drawing/2014/main" id="{FF5387A9-9C9F-4B47-8E2D-CB579E88ED36}"/>
              </a:ext>
            </a:extLst>
          </p:cNvPr>
          <p:cNvSpPr/>
          <p:nvPr/>
        </p:nvSpPr>
        <p:spPr>
          <a:xfrm>
            <a:off x="9348462" y="4861655"/>
            <a:ext cx="2334276" cy="1164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 use this method if the Reset method works for you!</a:t>
            </a:r>
            <a:endParaRPr lang="en-DE" dirty="0"/>
          </a:p>
        </p:txBody>
      </p:sp>
    </p:spTree>
    <p:extLst>
      <p:ext uri="{BB962C8B-B14F-4D97-AF65-F5344CB8AC3E}">
        <p14:creationId xmlns:p14="http://schemas.microsoft.com/office/powerpoint/2010/main" val="3060282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2758-5133-4189-815B-6D29BEF0CCE7}"/>
              </a:ext>
            </a:extLst>
          </p:cNvPr>
          <p:cNvSpPr>
            <a:spLocks noGrp="1"/>
          </p:cNvSpPr>
          <p:nvPr>
            <p:ph type="title"/>
          </p:nvPr>
        </p:nvSpPr>
        <p:spPr/>
        <p:txBody>
          <a:bodyPr/>
          <a:lstStyle/>
          <a:p>
            <a:r>
              <a:rPr lang="en-US" dirty="0"/>
              <a:t>UART method</a:t>
            </a:r>
            <a:endParaRPr lang="en-DE" dirty="0"/>
          </a:p>
        </p:txBody>
      </p:sp>
      <p:sp>
        <p:nvSpPr>
          <p:cNvPr id="3" name="Content Placeholder 2">
            <a:extLst>
              <a:ext uri="{FF2B5EF4-FFF2-40B4-BE49-F238E27FC236}">
                <a16:creationId xmlns:a16="http://schemas.microsoft.com/office/drawing/2014/main" id="{F7A1E721-674D-4C86-9968-5D2A2C2C04BA}"/>
              </a:ext>
            </a:extLst>
          </p:cNvPr>
          <p:cNvSpPr>
            <a:spLocks noGrp="1"/>
          </p:cNvSpPr>
          <p:nvPr>
            <p:ph idx="1"/>
          </p:nvPr>
        </p:nvSpPr>
        <p:spPr/>
        <p:txBody>
          <a:bodyPr/>
          <a:lstStyle/>
          <a:p>
            <a:r>
              <a:rPr lang="en-US" sz="2400" dirty="0"/>
              <a:t>You can find all commands and steps in a text file here:</a:t>
            </a:r>
          </a:p>
          <a:p>
            <a:pPr lvl="1"/>
            <a:r>
              <a:rPr lang="en-US" sz="2400" dirty="0">
                <a:hlinkClick r:id="rId2"/>
              </a:rPr>
              <a:t>https://builder.dontvacuum.me/dreame/cmds.txt</a:t>
            </a:r>
            <a:endParaRPr lang="en-US" sz="2400" dirty="0"/>
          </a:p>
          <a:p>
            <a:pPr lvl="1"/>
            <a:r>
              <a:rPr lang="en-US" sz="2400" dirty="0"/>
              <a:t>It is recommended that you </a:t>
            </a:r>
            <a:r>
              <a:rPr lang="en-US" sz="2400" dirty="0" err="1"/>
              <a:t>copy+paste</a:t>
            </a:r>
            <a:r>
              <a:rPr lang="en-US" sz="2400" dirty="0"/>
              <a:t> the commands (instead of typing them)</a:t>
            </a:r>
          </a:p>
          <a:p>
            <a:r>
              <a:rPr lang="en-US" sz="2400" dirty="0"/>
              <a:t>Idea: Interrupt U-Boot, boot in single user mode, backup files</a:t>
            </a:r>
          </a:p>
          <a:p>
            <a:r>
              <a:rPr lang="en-US" sz="2400" dirty="0"/>
              <a:t>Limitation: works only on 1C/F9/D9</a:t>
            </a:r>
          </a:p>
          <a:p>
            <a:pPr marL="514350" indent="-514350">
              <a:buFont typeface="+mj-lt"/>
              <a:buAutoNum type="arabicPeriod"/>
            </a:pPr>
            <a:r>
              <a:rPr lang="en-US" sz="2400" dirty="0"/>
              <a:t>Power off the robot</a:t>
            </a:r>
          </a:p>
          <a:p>
            <a:pPr marL="514350" indent="-514350">
              <a:buFont typeface="+mj-lt"/>
              <a:buAutoNum type="arabicPeriod"/>
            </a:pPr>
            <a:r>
              <a:rPr lang="en-US" sz="2400" dirty="0"/>
              <a:t>Connect to UART (115200 baud, no flow control)</a:t>
            </a:r>
          </a:p>
          <a:p>
            <a:pPr marL="514350" indent="-514350">
              <a:buFont typeface="+mj-lt"/>
              <a:buAutoNum type="arabicPeriod"/>
            </a:pPr>
            <a:r>
              <a:rPr lang="en-US" sz="2400" dirty="0"/>
              <a:t>Power on the robot and keep key “s” pressed</a:t>
            </a:r>
          </a:p>
          <a:p>
            <a:pPr marL="514350" indent="-514350">
              <a:buFont typeface="+mj-lt"/>
              <a:buAutoNum type="arabicPeriod"/>
            </a:pPr>
            <a:r>
              <a:rPr lang="en-US" sz="2400" dirty="0"/>
              <a:t>Modify the command line and boot</a:t>
            </a:r>
          </a:p>
          <a:p>
            <a:pPr marL="514350" indent="-514350">
              <a:buFont typeface="+mj-lt"/>
              <a:buAutoNum type="arabicPeriod"/>
            </a:pPr>
            <a:r>
              <a:rPr lang="en-US" sz="2400" dirty="0"/>
              <a:t>Print files over UART</a:t>
            </a:r>
          </a:p>
          <a:p>
            <a:pPr marL="514350" indent="-514350">
              <a:buFont typeface="+mj-lt"/>
              <a:buAutoNum type="arabicPeriod"/>
            </a:pPr>
            <a:r>
              <a:rPr lang="en-US" sz="2400" dirty="0"/>
              <a:t>Install custom firmware</a:t>
            </a:r>
          </a:p>
        </p:txBody>
      </p:sp>
    </p:spTree>
    <p:extLst>
      <p:ext uri="{BB962C8B-B14F-4D97-AF65-F5344CB8AC3E}">
        <p14:creationId xmlns:p14="http://schemas.microsoft.com/office/powerpoint/2010/main" val="815930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UART Method Step 1</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sz="2800" dirty="0"/>
              <a:t>Get an adapter</a:t>
            </a:r>
          </a:p>
          <a:p>
            <a:r>
              <a:rPr lang="en-US" sz="2800" dirty="0"/>
              <a:t>Reminder: Works only on 1C/F9/D9</a:t>
            </a:r>
          </a:p>
          <a:p>
            <a:r>
              <a:rPr lang="en-US" sz="2800" dirty="0"/>
              <a:t>UART-USB adapter (3.3V, aka TTL adapter)</a:t>
            </a:r>
          </a:p>
          <a:p>
            <a:pPr lvl="1"/>
            <a:r>
              <a:rPr lang="en-US" sz="2800" dirty="0"/>
              <a:t>Typical chipsets: </a:t>
            </a:r>
          </a:p>
          <a:p>
            <a:pPr lvl="2"/>
            <a:r>
              <a:rPr lang="en-US" sz="2800" dirty="0"/>
              <a:t>FT232RL, FT232, PL2303TA or CP2102</a:t>
            </a:r>
          </a:p>
          <a:p>
            <a:pPr lvl="1"/>
            <a:r>
              <a:rPr lang="en-US" sz="2800" dirty="0"/>
              <a:t>Price ~10 USD/Euro</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5" name="Picture 4">
            <a:extLst>
              <a:ext uri="{FF2B5EF4-FFF2-40B4-BE49-F238E27FC236}">
                <a16:creationId xmlns:a16="http://schemas.microsoft.com/office/drawing/2014/main" id="{AB34AC49-EEEC-40CA-9E3B-4A7614E0F459}"/>
              </a:ext>
            </a:extLst>
          </p:cNvPr>
          <p:cNvPicPr>
            <a:picLocks noChangeAspect="1"/>
          </p:cNvPicPr>
          <p:nvPr/>
        </p:nvPicPr>
        <p:blipFill>
          <a:blip r:embed="rId4"/>
          <a:stretch>
            <a:fillRect/>
          </a:stretch>
        </p:blipFill>
        <p:spPr>
          <a:xfrm rot="16200000">
            <a:off x="9930389" y="-118983"/>
            <a:ext cx="2142627" cy="2380593"/>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5">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815123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16FD-D446-4A91-91CB-83EC62DAE16E}"/>
              </a:ext>
            </a:extLst>
          </p:cNvPr>
          <p:cNvSpPr>
            <a:spLocks noGrp="1"/>
          </p:cNvSpPr>
          <p:nvPr>
            <p:ph type="title"/>
          </p:nvPr>
        </p:nvSpPr>
        <p:spPr/>
        <p:txBody>
          <a:bodyPr/>
          <a:lstStyle/>
          <a:p>
            <a:r>
              <a:rPr lang="en-US" dirty="0"/>
              <a:t>UART Method Step 2a</a:t>
            </a:r>
            <a:endParaRPr lang="en-DE" dirty="0"/>
          </a:p>
        </p:txBody>
      </p:sp>
      <p:sp>
        <p:nvSpPr>
          <p:cNvPr id="3" name="Content Placeholder 2">
            <a:extLst>
              <a:ext uri="{FF2B5EF4-FFF2-40B4-BE49-F238E27FC236}">
                <a16:creationId xmlns:a16="http://schemas.microsoft.com/office/drawing/2014/main" id="{E0FDA422-395F-40CB-9583-FFB60DB5A2A6}"/>
              </a:ext>
            </a:extLst>
          </p:cNvPr>
          <p:cNvSpPr>
            <a:spLocks noGrp="1"/>
          </p:cNvSpPr>
          <p:nvPr>
            <p:ph idx="1"/>
          </p:nvPr>
        </p:nvSpPr>
        <p:spPr/>
        <p:txBody>
          <a:bodyPr/>
          <a:lstStyle/>
          <a:p>
            <a:r>
              <a:rPr lang="en-US" dirty="0"/>
              <a:t>Know where RX and TX on your adapter is</a:t>
            </a:r>
          </a:p>
          <a:p>
            <a:r>
              <a:rPr lang="en-US" dirty="0"/>
              <a:t>Configure your UART program</a:t>
            </a:r>
          </a:p>
          <a:p>
            <a:pPr lvl="1"/>
            <a:r>
              <a:rPr lang="en-US" dirty="0"/>
              <a:t>Baud: 115200</a:t>
            </a:r>
          </a:p>
          <a:p>
            <a:pPr lvl="1"/>
            <a:r>
              <a:rPr lang="en-US" dirty="0"/>
              <a:t>Flow control: off (!)</a:t>
            </a:r>
          </a:p>
          <a:p>
            <a:r>
              <a:rPr lang="en-US" dirty="0"/>
              <a:t>Test the settings without robot</a:t>
            </a:r>
          </a:p>
        </p:txBody>
      </p:sp>
      <p:pic>
        <p:nvPicPr>
          <p:cNvPr id="4" name="Picture 3">
            <a:extLst>
              <a:ext uri="{FF2B5EF4-FFF2-40B4-BE49-F238E27FC236}">
                <a16:creationId xmlns:a16="http://schemas.microsoft.com/office/drawing/2014/main" id="{F5EE30D2-03EF-4A85-BFF8-7CE6577723CB}"/>
              </a:ext>
            </a:extLst>
          </p:cNvPr>
          <p:cNvPicPr>
            <a:picLocks noChangeAspect="1"/>
          </p:cNvPicPr>
          <p:nvPr/>
        </p:nvPicPr>
        <p:blipFill>
          <a:blip r:embed="rId3"/>
          <a:stretch>
            <a:fillRect/>
          </a:stretch>
        </p:blipFill>
        <p:spPr>
          <a:xfrm>
            <a:off x="9378457" y="276225"/>
            <a:ext cx="3705225" cy="3409950"/>
          </a:xfrm>
          <a:prstGeom prst="rect">
            <a:avLst/>
          </a:prstGeom>
        </p:spPr>
      </p:pic>
      <p:pic>
        <p:nvPicPr>
          <p:cNvPr id="5" name="Picture 4">
            <a:extLst>
              <a:ext uri="{FF2B5EF4-FFF2-40B4-BE49-F238E27FC236}">
                <a16:creationId xmlns:a16="http://schemas.microsoft.com/office/drawing/2014/main" id="{489FD182-2EE3-42C9-AA6F-F76E97AEFDE9}"/>
              </a:ext>
            </a:extLst>
          </p:cNvPr>
          <p:cNvPicPr>
            <a:picLocks noChangeAspect="1"/>
          </p:cNvPicPr>
          <p:nvPr/>
        </p:nvPicPr>
        <p:blipFill>
          <a:blip r:embed="rId4"/>
          <a:stretch>
            <a:fillRect/>
          </a:stretch>
        </p:blipFill>
        <p:spPr>
          <a:xfrm>
            <a:off x="7859439" y="3866110"/>
            <a:ext cx="4295775" cy="1828800"/>
          </a:xfrm>
          <a:prstGeom prst="rect">
            <a:avLst/>
          </a:prstGeom>
        </p:spPr>
      </p:pic>
      <p:pic>
        <p:nvPicPr>
          <p:cNvPr id="6" name="Picture 5">
            <a:extLst>
              <a:ext uri="{FF2B5EF4-FFF2-40B4-BE49-F238E27FC236}">
                <a16:creationId xmlns:a16="http://schemas.microsoft.com/office/drawing/2014/main" id="{6CB23D13-76ED-4FB6-AB32-3927EA845FAC}"/>
              </a:ext>
            </a:extLst>
          </p:cNvPr>
          <p:cNvPicPr>
            <a:picLocks noChangeAspect="1"/>
          </p:cNvPicPr>
          <p:nvPr/>
        </p:nvPicPr>
        <p:blipFill>
          <a:blip r:embed="rId5"/>
          <a:stretch>
            <a:fillRect/>
          </a:stretch>
        </p:blipFill>
        <p:spPr>
          <a:xfrm>
            <a:off x="241736" y="4198883"/>
            <a:ext cx="7419864" cy="2417916"/>
          </a:xfrm>
          <a:prstGeom prst="rect">
            <a:avLst/>
          </a:prstGeom>
        </p:spPr>
      </p:pic>
      <p:sp>
        <p:nvSpPr>
          <p:cNvPr id="7" name="Rectangle 6">
            <a:extLst>
              <a:ext uri="{FF2B5EF4-FFF2-40B4-BE49-F238E27FC236}">
                <a16:creationId xmlns:a16="http://schemas.microsoft.com/office/drawing/2014/main" id="{26E63021-456A-440C-B99C-4D4633F908AD}"/>
              </a:ext>
            </a:extLst>
          </p:cNvPr>
          <p:cNvSpPr/>
          <p:nvPr/>
        </p:nvSpPr>
        <p:spPr>
          <a:xfrm>
            <a:off x="11225267" y="1913491"/>
            <a:ext cx="738516" cy="23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E627E07F-3E76-4274-8756-4CA302DA8284}"/>
              </a:ext>
            </a:extLst>
          </p:cNvPr>
          <p:cNvSpPr/>
          <p:nvPr/>
        </p:nvSpPr>
        <p:spPr>
          <a:xfrm>
            <a:off x="2653862" y="5364344"/>
            <a:ext cx="2485697" cy="322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95362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71B1-4426-4F3D-A46A-93DD1C3DF213}"/>
              </a:ext>
            </a:extLst>
          </p:cNvPr>
          <p:cNvSpPr>
            <a:spLocks noGrp="1"/>
          </p:cNvSpPr>
          <p:nvPr>
            <p:ph type="title"/>
          </p:nvPr>
        </p:nvSpPr>
        <p:spPr/>
        <p:txBody>
          <a:bodyPr/>
          <a:lstStyle/>
          <a:p>
            <a:r>
              <a:rPr lang="en-US" dirty="0"/>
              <a:t>UART Method Step 2b</a:t>
            </a:r>
            <a:endParaRPr lang="en-DE" dirty="0"/>
          </a:p>
        </p:txBody>
      </p:sp>
      <p:sp>
        <p:nvSpPr>
          <p:cNvPr id="3" name="Content Placeholder 2">
            <a:extLst>
              <a:ext uri="{FF2B5EF4-FFF2-40B4-BE49-F238E27FC236}">
                <a16:creationId xmlns:a16="http://schemas.microsoft.com/office/drawing/2014/main" id="{7C46F0D7-0EC5-4606-8F5A-52ABC02D48DC}"/>
              </a:ext>
            </a:extLst>
          </p:cNvPr>
          <p:cNvSpPr>
            <a:spLocks noGrp="1"/>
          </p:cNvSpPr>
          <p:nvPr>
            <p:ph idx="1"/>
          </p:nvPr>
        </p:nvSpPr>
        <p:spPr/>
        <p:txBody>
          <a:bodyPr/>
          <a:lstStyle/>
          <a:p>
            <a:r>
              <a:rPr lang="en-US" dirty="0"/>
              <a:t>Connect serial wires to PCB</a:t>
            </a:r>
          </a:p>
          <a:p>
            <a:pPr lvl="1"/>
            <a:r>
              <a:rPr lang="en-US" dirty="0"/>
              <a:t>Do not connect 5V (red cable)!</a:t>
            </a:r>
          </a:p>
          <a:p>
            <a:pPr lvl="1"/>
            <a:r>
              <a:rPr lang="en-US" dirty="0"/>
              <a:t>Test for correct connection</a:t>
            </a:r>
          </a:p>
          <a:p>
            <a:pPr lvl="2"/>
            <a:r>
              <a:rPr lang="en-US" dirty="0"/>
              <a:t>Press middle button (&lt;1s)</a:t>
            </a:r>
          </a:p>
          <a:p>
            <a:pPr lvl="2"/>
            <a:r>
              <a:rPr lang="en-US" dirty="0"/>
              <a:t>You should see some output</a:t>
            </a:r>
            <a:endParaRPr lang="en-DE" dirty="0"/>
          </a:p>
        </p:txBody>
      </p:sp>
    </p:spTree>
    <p:extLst>
      <p:ext uri="{BB962C8B-B14F-4D97-AF65-F5344CB8AC3E}">
        <p14:creationId xmlns:p14="http://schemas.microsoft.com/office/powerpoint/2010/main" val="299259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EFCB-D47C-4E17-80DD-EE68BA8F040D}"/>
              </a:ext>
            </a:extLst>
          </p:cNvPr>
          <p:cNvSpPr>
            <a:spLocks noGrp="1"/>
          </p:cNvSpPr>
          <p:nvPr>
            <p:ph type="title"/>
          </p:nvPr>
        </p:nvSpPr>
        <p:spPr/>
        <p:txBody>
          <a:bodyPr/>
          <a:lstStyle/>
          <a:p>
            <a:r>
              <a:rPr lang="en-US" dirty="0"/>
              <a:t>Why get root access?</a:t>
            </a:r>
            <a:endParaRPr lang="en-DE" dirty="0"/>
          </a:p>
        </p:txBody>
      </p:sp>
      <p:sp>
        <p:nvSpPr>
          <p:cNvPr id="3" name="Content Placeholder 2">
            <a:extLst>
              <a:ext uri="{FF2B5EF4-FFF2-40B4-BE49-F238E27FC236}">
                <a16:creationId xmlns:a16="http://schemas.microsoft.com/office/drawing/2014/main" id="{7440088F-4F17-421A-833C-400D948D81EF}"/>
              </a:ext>
            </a:extLst>
          </p:cNvPr>
          <p:cNvSpPr>
            <a:spLocks noGrp="1"/>
          </p:cNvSpPr>
          <p:nvPr>
            <p:ph idx="1"/>
          </p:nvPr>
        </p:nvSpPr>
        <p:spPr/>
        <p:txBody>
          <a:bodyPr/>
          <a:lstStyle/>
          <a:p>
            <a:r>
              <a:rPr lang="en-US" dirty="0"/>
              <a:t>Use </a:t>
            </a:r>
            <a:r>
              <a:rPr lang="en-US" dirty="0" err="1"/>
              <a:t>Valetudo</a:t>
            </a:r>
            <a:r>
              <a:rPr lang="en-US" dirty="0"/>
              <a:t> (</a:t>
            </a:r>
            <a:r>
              <a:rPr lang="en-US" dirty="0">
                <a:hlinkClick r:id="rId3"/>
              </a:rPr>
              <a:t>https://valetudo.cloud/</a:t>
            </a:r>
            <a:r>
              <a:rPr lang="en-US" dirty="0"/>
              <a:t>)</a:t>
            </a:r>
          </a:p>
          <a:p>
            <a:pPr lvl="1"/>
            <a:r>
              <a:rPr lang="en-US" dirty="0"/>
              <a:t>Replace the cloud functionality with an open-source software</a:t>
            </a:r>
          </a:p>
          <a:p>
            <a:pPr lvl="1"/>
            <a:r>
              <a:rPr lang="en-US" dirty="0"/>
              <a:t>Integrate the device into your home automation</a:t>
            </a:r>
          </a:p>
          <a:p>
            <a:r>
              <a:rPr lang="en-US" dirty="0"/>
              <a:t>Install your own </a:t>
            </a:r>
            <a:r>
              <a:rPr lang="en-US" dirty="0" err="1"/>
              <a:t>soundfiles</a:t>
            </a:r>
            <a:r>
              <a:rPr lang="en-US" dirty="0"/>
              <a:t>/voices</a:t>
            </a:r>
            <a:endParaRPr lang="en-DE" dirty="0"/>
          </a:p>
        </p:txBody>
      </p:sp>
    </p:spTree>
    <p:extLst>
      <p:ext uri="{BB962C8B-B14F-4D97-AF65-F5344CB8AC3E}">
        <p14:creationId xmlns:p14="http://schemas.microsoft.com/office/powerpoint/2010/main" val="312775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2D3C-69F3-4191-9A9C-53118291D175}"/>
              </a:ext>
            </a:extLst>
          </p:cNvPr>
          <p:cNvSpPr>
            <a:spLocks noGrp="1"/>
          </p:cNvSpPr>
          <p:nvPr>
            <p:ph type="title"/>
          </p:nvPr>
        </p:nvSpPr>
        <p:spPr/>
        <p:txBody>
          <a:bodyPr/>
          <a:lstStyle/>
          <a:p>
            <a:r>
              <a:rPr lang="en-US" dirty="0"/>
              <a:t>UART Method Step 3</a:t>
            </a:r>
            <a:endParaRPr lang="en-DE" dirty="0"/>
          </a:p>
        </p:txBody>
      </p:sp>
      <p:sp>
        <p:nvSpPr>
          <p:cNvPr id="3" name="Content Placeholder 2">
            <a:extLst>
              <a:ext uri="{FF2B5EF4-FFF2-40B4-BE49-F238E27FC236}">
                <a16:creationId xmlns:a16="http://schemas.microsoft.com/office/drawing/2014/main" id="{E307A537-94CD-4440-8A04-3755B04FDF41}"/>
              </a:ext>
            </a:extLst>
          </p:cNvPr>
          <p:cNvSpPr>
            <a:spLocks noGrp="1"/>
          </p:cNvSpPr>
          <p:nvPr>
            <p:ph idx="1"/>
          </p:nvPr>
        </p:nvSpPr>
        <p:spPr/>
        <p:txBody>
          <a:bodyPr/>
          <a:lstStyle/>
          <a:p>
            <a:r>
              <a:rPr lang="en-US" dirty="0"/>
              <a:t>Inside the terminal program</a:t>
            </a:r>
          </a:p>
          <a:p>
            <a:pPr lvl="1"/>
            <a:r>
              <a:rPr lang="en-US" dirty="0"/>
              <a:t>Hold “s” key on your keyboard</a:t>
            </a:r>
          </a:p>
          <a:p>
            <a:pPr lvl="1"/>
            <a:r>
              <a:rPr lang="en-US" dirty="0"/>
              <a:t>At the same time: Press middle button for </a:t>
            </a:r>
            <a:r>
              <a:rPr lang="en-US" u="sng" dirty="0"/>
              <a:t>3</a:t>
            </a:r>
            <a:r>
              <a:rPr lang="en-US" dirty="0"/>
              <a:t> seconds</a:t>
            </a:r>
          </a:p>
          <a:p>
            <a:pPr lvl="1"/>
            <a:r>
              <a:rPr lang="en-US" dirty="0"/>
              <a:t>We want to see this:</a:t>
            </a:r>
          </a:p>
          <a:p>
            <a:pPr lvl="1"/>
            <a:endParaRPr lang="en-DE" dirty="0"/>
          </a:p>
        </p:txBody>
      </p:sp>
      <p:pic>
        <p:nvPicPr>
          <p:cNvPr id="4" name="Picture 3">
            <a:extLst>
              <a:ext uri="{FF2B5EF4-FFF2-40B4-BE49-F238E27FC236}">
                <a16:creationId xmlns:a16="http://schemas.microsoft.com/office/drawing/2014/main" id="{5FBB6D4D-3B9A-42F8-99A9-99271AAF24B4}"/>
              </a:ext>
            </a:extLst>
          </p:cNvPr>
          <p:cNvPicPr>
            <a:picLocks noChangeAspect="1"/>
          </p:cNvPicPr>
          <p:nvPr/>
        </p:nvPicPr>
        <p:blipFill rotWithShape="1">
          <a:blip r:embed="rId3"/>
          <a:srcRect t="72783"/>
          <a:stretch/>
        </p:blipFill>
        <p:spPr>
          <a:xfrm>
            <a:off x="3151807" y="3632200"/>
            <a:ext cx="8582025" cy="871044"/>
          </a:xfrm>
          <a:prstGeom prst="rect">
            <a:avLst/>
          </a:prstGeom>
        </p:spPr>
      </p:pic>
    </p:spTree>
    <p:extLst>
      <p:ext uri="{BB962C8B-B14F-4D97-AF65-F5344CB8AC3E}">
        <p14:creationId xmlns:p14="http://schemas.microsoft.com/office/powerpoint/2010/main" val="3549482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9FF1-8798-4F7C-9754-DA7437E45B96}"/>
              </a:ext>
            </a:extLst>
          </p:cNvPr>
          <p:cNvSpPr>
            <a:spLocks noGrp="1"/>
          </p:cNvSpPr>
          <p:nvPr>
            <p:ph type="title"/>
          </p:nvPr>
        </p:nvSpPr>
        <p:spPr/>
        <p:txBody>
          <a:bodyPr/>
          <a:lstStyle/>
          <a:p>
            <a:r>
              <a:rPr lang="en-US" dirty="0"/>
              <a:t>UART Method Step 4a</a:t>
            </a:r>
            <a:endParaRPr lang="en-DE" dirty="0"/>
          </a:p>
        </p:txBody>
      </p:sp>
      <p:sp>
        <p:nvSpPr>
          <p:cNvPr id="3" name="Content Placeholder 2">
            <a:extLst>
              <a:ext uri="{FF2B5EF4-FFF2-40B4-BE49-F238E27FC236}">
                <a16:creationId xmlns:a16="http://schemas.microsoft.com/office/drawing/2014/main" id="{CC68615E-3E70-4E11-A0EA-CAAADA99FA03}"/>
              </a:ext>
            </a:extLst>
          </p:cNvPr>
          <p:cNvSpPr>
            <a:spLocks noGrp="1"/>
          </p:cNvSpPr>
          <p:nvPr>
            <p:ph idx="1"/>
          </p:nvPr>
        </p:nvSpPr>
        <p:spPr/>
        <p:txBody>
          <a:bodyPr/>
          <a:lstStyle/>
          <a:p>
            <a:r>
              <a:rPr lang="en-US" dirty="0"/>
              <a:t>In the U-Boot shell run this commands:</a:t>
            </a:r>
          </a:p>
          <a:p>
            <a:pPr marL="609585" lvl="1" indent="0">
              <a:buNone/>
            </a:pPr>
            <a:r>
              <a:rPr lang="de-DE" i="1" dirty="0" err="1"/>
              <a:t>setenv</a:t>
            </a:r>
            <a:r>
              <a:rPr lang="de-DE" i="1" dirty="0"/>
              <a:t> </a:t>
            </a:r>
            <a:r>
              <a:rPr lang="de-DE" i="1" dirty="0" err="1"/>
              <a:t>init</a:t>
            </a:r>
            <a:r>
              <a:rPr lang="de-DE" i="1" dirty="0"/>
              <a:t> /bin/sh</a:t>
            </a:r>
          </a:p>
          <a:p>
            <a:pPr marL="609585" lvl="1" indent="0">
              <a:buNone/>
            </a:pPr>
            <a:r>
              <a:rPr lang="de-DE" i="1" dirty="0" err="1"/>
              <a:t>setenv</a:t>
            </a:r>
            <a:r>
              <a:rPr lang="de-DE" i="1" dirty="0"/>
              <a:t> </a:t>
            </a:r>
            <a:r>
              <a:rPr lang="de-DE" i="1" dirty="0" err="1"/>
              <a:t>boot_partition</a:t>
            </a:r>
            <a:r>
              <a:rPr lang="de-DE" i="1" dirty="0"/>
              <a:t> boot1</a:t>
            </a:r>
          </a:p>
          <a:p>
            <a:pPr marL="609585" lvl="1" indent="0">
              <a:buNone/>
            </a:pPr>
            <a:r>
              <a:rPr lang="de-DE" i="1" dirty="0" err="1"/>
              <a:t>run</a:t>
            </a:r>
            <a:r>
              <a:rPr lang="de-DE" i="1" dirty="0"/>
              <a:t> </a:t>
            </a:r>
            <a:r>
              <a:rPr lang="de-DE" i="1" dirty="0" err="1"/>
              <a:t>setargs_nand</a:t>
            </a:r>
            <a:endParaRPr lang="de-DE" i="1" dirty="0"/>
          </a:p>
          <a:p>
            <a:pPr marL="609585" lvl="1" indent="0">
              <a:buNone/>
            </a:pPr>
            <a:r>
              <a:rPr lang="de-DE" i="1" dirty="0" err="1"/>
              <a:t>run</a:t>
            </a:r>
            <a:r>
              <a:rPr lang="de-DE" i="1" dirty="0"/>
              <a:t> </a:t>
            </a:r>
            <a:r>
              <a:rPr lang="de-DE" i="1" dirty="0" err="1"/>
              <a:t>boot_normal</a:t>
            </a:r>
            <a:endParaRPr lang="de-DE" i="1" dirty="0"/>
          </a:p>
          <a:p>
            <a:r>
              <a:rPr lang="en-US" dirty="0"/>
              <a:t>Your robot should boot and present you a shell</a:t>
            </a:r>
            <a:endParaRPr lang="de-DE" dirty="0"/>
          </a:p>
        </p:txBody>
      </p:sp>
    </p:spTree>
    <p:extLst>
      <p:ext uri="{BB962C8B-B14F-4D97-AF65-F5344CB8AC3E}">
        <p14:creationId xmlns:p14="http://schemas.microsoft.com/office/powerpoint/2010/main" val="1354018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E8CC-D246-44E4-88A5-E735392F3FE7}"/>
              </a:ext>
            </a:extLst>
          </p:cNvPr>
          <p:cNvSpPr>
            <a:spLocks noGrp="1"/>
          </p:cNvSpPr>
          <p:nvPr>
            <p:ph type="title"/>
          </p:nvPr>
        </p:nvSpPr>
        <p:spPr/>
        <p:txBody>
          <a:bodyPr/>
          <a:lstStyle/>
          <a:p>
            <a:r>
              <a:rPr lang="en-US" dirty="0"/>
              <a:t>UART Method Step 4b</a:t>
            </a:r>
            <a:endParaRPr lang="en-DE" dirty="0"/>
          </a:p>
        </p:txBody>
      </p:sp>
      <p:sp>
        <p:nvSpPr>
          <p:cNvPr id="3" name="Content Placeholder 2">
            <a:extLst>
              <a:ext uri="{FF2B5EF4-FFF2-40B4-BE49-F238E27FC236}">
                <a16:creationId xmlns:a16="http://schemas.microsoft.com/office/drawing/2014/main" id="{04236748-BE8F-42F6-AF8D-97734C1D6D3C}"/>
              </a:ext>
            </a:extLst>
          </p:cNvPr>
          <p:cNvSpPr>
            <a:spLocks noGrp="1"/>
          </p:cNvSpPr>
          <p:nvPr>
            <p:ph idx="1"/>
          </p:nvPr>
        </p:nvSpPr>
        <p:spPr/>
        <p:txBody>
          <a:bodyPr/>
          <a:lstStyle/>
          <a:p>
            <a:r>
              <a:rPr lang="en-US" sz="2400" dirty="0"/>
              <a:t>After the system booted, run these commands (</a:t>
            </a:r>
            <a:r>
              <a:rPr lang="en-US" sz="2400" dirty="0" err="1"/>
              <a:t>copy+paste</a:t>
            </a:r>
            <a:r>
              <a:rPr lang="en-US" sz="2400" dirty="0"/>
              <a:t> from the cmds.txt):</a:t>
            </a:r>
          </a:p>
          <a:p>
            <a:pPr marL="609585" lvl="1" indent="0">
              <a:buNone/>
            </a:pPr>
            <a:r>
              <a:rPr lang="de-DE" sz="2400" i="1" dirty="0"/>
              <a:t>/etc/init.d/sysconfig.sh</a:t>
            </a:r>
          </a:p>
          <a:p>
            <a:pPr marL="609585" lvl="1" indent="0">
              <a:buNone/>
            </a:pPr>
            <a:r>
              <a:rPr lang="en-US" sz="2400" i="1" dirty="0"/>
              <a:t>echo V &gt; /dev/watchdog</a:t>
            </a:r>
            <a:endParaRPr lang="de-DE" sz="2400" i="1" dirty="0"/>
          </a:p>
          <a:p>
            <a:pPr marL="609585" lvl="1" indent="0">
              <a:buNone/>
            </a:pPr>
            <a:r>
              <a:rPr lang="de-DE" sz="2400" i="1" dirty="0"/>
              <a:t>/etc/init.d/mount_private.sh</a:t>
            </a:r>
          </a:p>
          <a:p>
            <a:pPr marL="609585" lvl="1" indent="0">
              <a:buNone/>
            </a:pPr>
            <a:r>
              <a:rPr lang="de-DE" sz="2400" i="1" dirty="0"/>
              <a:t>/etc/init.d/mount_misc.sh</a:t>
            </a:r>
          </a:p>
          <a:p>
            <a:pPr marL="609585" lvl="1" indent="0">
              <a:buNone/>
            </a:pPr>
            <a:r>
              <a:rPr lang="de-DE" sz="2400" i="1" dirty="0"/>
              <a:t>mount /</a:t>
            </a:r>
            <a:r>
              <a:rPr lang="de-DE" sz="2400" i="1" dirty="0" err="1"/>
              <a:t>tmp</a:t>
            </a:r>
            <a:endParaRPr lang="de-DE" sz="2400" i="1" dirty="0"/>
          </a:p>
          <a:p>
            <a:pPr marL="609585" lvl="1" indent="0">
              <a:buNone/>
            </a:pPr>
            <a:r>
              <a:rPr lang="de-DE" sz="2400" i="1" dirty="0" err="1"/>
              <a:t>mkdir</a:t>
            </a:r>
            <a:r>
              <a:rPr lang="de-DE" sz="2400" i="1" dirty="0"/>
              <a:t> /</a:t>
            </a:r>
            <a:r>
              <a:rPr lang="de-DE" sz="2400" i="1" dirty="0" err="1"/>
              <a:t>tmp</a:t>
            </a:r>
            <a:r>
              <a:rPr lang="de-DE" sz="2400" i="1" dirty="0"/>
              <a:t>/</a:t>
            </a:r>
            <a:r>
              <a:rPr lang="de-DE" sz="2400" i="1" dirty="0" err="1"/>
              <a:t>fakeetc</a:t>
            </a:r>
            <a:endParaRPr lang="de-DE" sz="2400" i="1" dirty="0"/>
          </a:p>
          <a:p>
            <a:pPr marL="609585" lvl="1" indent="0">
              <a:buNone/>
            </a:pPr>
            <a:r>
              <a:rPr lang="de-DE" sz="2400" i="1" dirty="0" err="1"/>
              <a:t>cp</a:t>
            </a:r>
            <a:r>
              <a:rPr lang="de-DE" sz="2400" i="1" dirty="0"/>
              <a:t> -R /</a:t>
            </a:r>
            <a:r>
              <a:rPr lang="de-DE" sz="2400" i="1" dirty="0" err="1"/>
              <a:t>etc</a:t>
            </a:r>
            <a:r>
              <a:rPr lang="de-DE" sz="2400" i="1" dirty="0"/>
              <a:t>/* /</a:t>
            </a:r>
            <a:r>
              <a:rPr lang="de-DE" sz="2400" i="1" dirty="0" err="1"/>
              <a:t>tmp</a:t>
            </a:r>
            <a:r>
              <a:rPr lang="de-DE" sz="2400" i="1" dirty="0"/>
              <a:t>/</a:t>
            </a:r>
            <a:r>
              <a:rPr lang="de-DE" sz="2400" i="1" dirty="0" err="1"/>
              <a:t>fakeetc</a:t>
            </a:r>
            <a:endParaRPr lang="de-DE" sz="2400" i="1" dirty="0"/>
          </a:p>
          <a:p>
            <a:pPr marL="609585" lvl="1" indent="0">
              <a:buNone/>
            </a:pPr>
            <a:r>
              <a:rPr lang="de-DE" sz="2400" i="1" dirty="0"/>
              <a:t>mount --bind /</a:t>
            </a:r>
            <a:r>
              <a:rPr lang="de-DE" sz="2400" i="1" dirty="0" err="1"/>
              <a:t>tmp</a:t>
            </a:r>
            <a:r>
              <a:rPr lang="de-DE" sz="2400" i="1" dirty="0"/>
              <a:t>/</a:t>
            </a:r>
            <a:r>
              <a:rPr lang="de-DE" sz="2400" i="1" dirty="0" err="1"/>
              <a:t>fakeetc</a:t>
            </a:r>
            <a:r>
              <a:rPr lang="de-DE" sz="2400" i="1" dirty="0"/>
              <a:t> /</a:t>
            </a:r>
            <a:r>
              <a:rPr lang="de-DE" sz="2400" i="1" dirty="0" err="1"/>
              <a:t>etc</a:t>
            </a:r>
            <a:endParaRPr lang="de-DE" sz="2400" i="1" dirty="0"/>
          </a:p>
          <a:p>
            <a:pPr marL="609585" lvl="1" indent="0">
              <a:buNone/>
            </a:pPr>
            <a:r>
              <a:rPr lang="de-DE" sz="2400" i="1" dirty="0"/>
              <a:t>echo &gt;&gt; /</a:t>
            </a:r>
            <a:r>
              <a:rPr lang="de-DE" sz="2400" i="1" dirty="0" err="1"/>
              <a:t>tmp</a:t>
            </a:r>
            <a:r>
              <a:rPr lang="de-DE" sz="2400" i="1" dirty="0"/>
              <a:t>/</a:t>
            </a:r>
            <a:r>
              <a:rPr lang="de-DE" sz="2400" i="1" dirty="0" err="1"/>
              <a:t>fakeetc</a:t>
            </a:r>
            <a:r>
              <a:rPr lang="de-DE" sz="2400" i="1" dirty="0"/>
              <a:t>/</a:t>
            </a:r>
            <a:r>
              <a:rPr lang="de-DE" sz="2400" i="1" dirty="0" err="1"/>
              <a:t>inittab</a:t>
            </a:r>
            <a:endParaRPr lang="de-DE" sz="2400" i="1" dirty="0"/>
          </a:p>
          <a:p>
            <a:pPr marL="609585" lvl="1" indent="0">
              <a:buNone/>
            </a:pPr>
            <a:r>
              <a:rPr lang="de-DE" sz="2400" i="1" dirty="0"/>
              <a:t>echo '::</a:t>
            </a:r>
            <a:r>
              <a:rPr lang="de-DE" sz="2400" i="1" dirty="0" err="1"/>
              <a:t>respawn</a:t>
            </a:r>
            <a:r>
              <a:rPr lang="de-DE" sz="2400" i="1" dirty="0"/>
              <a:t>:-/bin/sh' &gt;&gt; /</a:t>
            </a:r>
            <a:r>
              <a:rPr lang="de-DE" sz="2400" i="1" dirty="0" err="1"/>
              <a:t>tmp</a:t>
            </a:r>
            <a:r>
              <a:rPr lang="de-DE" sz="2400" i="1" dirty="0"/>
              <a:t>/</a:t>
            </a:r>
            <a:r>
              <a:rPr lang="de-DE" sz="2400" i="1" dirty="0" err="1"/>
              <a:t>fakeetc</a:t>
            </a:r>
            <a:r>
              <a:rPr lang="de-DE" sz="2400" i="1" dirty="0"/>
              <a:t>/</a:t>
            </a:r>
            <a:r>
              <a:rPr lang="de-DE" sz="2400" i="1" dirty="0" err="1"/>
              <a:t>inittab</a:t>
            </a:r>
            <a:endParaRPr lang="de-DE" sz="2400" i="1" dirty="0"/>
          </a:p>
          <a:p>
            <a:pPr marL="609585" lvl="1" indent="0">
              <a:buNone/>
            </a:pPr>
            <a:r>
              <a:rPr lang="de-DE" sz="2400" i="1" dirty="0" err="1"/>
              <a:t>exec</a:t>
            </a:r>
            <a:r>
              <a:rPr lang="de-DE" sz="2400" i="1" dirty="0"/>
              <a:t> </a:t>
            </a:r>
            <a:r>
              <a:rPr lang="de-DE" sz="2400" i="1" dirty="0" err="1"/>
              <a:t>init</a:t>
            </a:r>
            <a:endParaRPr lang="en-DE" sz="2400" i="1" dirty="0"/>
          </a:p>
        </p:txBody>
      </p:sp>
    </p:spTree>
    <p:extLst>
      <p:ext uri="{BB962C8B-B14F-4D97-AF65-F5344CB8AC3E}">
        <p14:creationId xmlns:p14="http://schemas.microsoft.com/office/powerpoint/2010/main" val="2917056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EAE-5F34-4A1A-8CAA-941A75ECA0AE}"/>
              </a:ext>
            </a:extLst>
          </p:cNvPr>
          <p:cNvSpPr>
            <a:spLocks noGrp="1"/>
          </p:cNvSpPr>
          <p:nvPr>
            <p:ph type="title"/>
          </p:nvPr>
        </p:nvSpPr>
        <p:spPr/>
        <p:txBody>
          <a:bodyPr/>
          <a:lstStyle/>
          <a:p>
            <a:r>
              <a:rPr lang="en-US" dirty="0"/>
              <a:t>UART Method Step 4c</a:t>
            </a:r>
            <a:endParaRPr lang="en-DE" dirty="0"/>
          </a:p>
        </p:txBody>
      </p:sp>
      <p:sp>
        <p:nvSpPr>
          <p:cNvPr id="3" name="Content Placeholder 2">
            <a:extLst>
              <a:ext uri="{FF2B5EF4-FFF2-40B4-BE49-F238E27FC236}">
                <a16:creationId xmlns:a16="http://schemas.microsoft.com/office/drawing/2014/main" id="{0B65E9DB-5B90-41A4-8C73-7EAEC8FEAFBA}"/>
              </a:ext>
            </a:extLst>
          </p:cNvPr>
          <p:cNvSpPr>
            <a:spLocks noGrp="1"/>
          </p:cNvSpPr>
          <p:nvPr>
            <p:ph idx="1"/>
          </p:nvPr>
        </p:nvSpPr>
        <p:spPr/>
        <p:txBody>
          <a:bodyPr/>
          <a:lstStyle/>
          <a:p>
            <a:r>
              <a:rPr lang="en-US" dirty="0"/>
              <a:t>Run these commands to print the configuration (save output):</a:t>
            </a:r>
          </a:p>
          <a:p>
            <a:pPr marL="609585" lvl="1" indent="0">
              <a:buNone/>
            </a:pPr>
            <a:r>
              <a:rPr lang="nb-NO" i="1" dirty="0"/>
              <a:t>grep "" /mnt/private/ULI/factory/*</a:t>
            </a:r>
          </a:p>
          <a:p>
            <a:pPr lvl="1"/>
            <a:endParaRPr lang="nb-NO" dirty="0"/>
          </a:p>
          <a:p>
            <a:r>
              <a:rPr lang="nb-NO" dirty="0"/>
              <a:t>Run these commands to save the calibration (save output):</a:t>
            </a:r>
          </a:p>
          <a:p>
            <a:pPr marL="609585" lvl="1" indent="0">
              <a:buNone/>
            </a:pPr>
            <a:r>
              <a:rPr lang="nb-NO" i="1" dirty="0"/>
              <a:t>grep "" /mnt/misc/*.json</a:t>
            </a:r>
          </a:p>
          <a:p>
            <a:pPr marL="609585" lvl="1" indent="0">
              <a:buNone/>
            </a:pPr>
            <a:r>
              <a:rPr lang="nb-NO" i="1" dirty="0"/>
              <a:t>grep "" /mnt/misc/*.yaml</a:t>
            </a:r>
          </a:p>
          <a:p>
            <a:pPr marL="609585" lvl="1" indent="0">
              <a:buNone/>
            </a:pPr>
            <a:r>
              <a:rPr lang="nb-NO" i="1" dirty="0"/>
              <a:t>cat /mnt/misc/*.txt</a:t>
            </a:r>
            <a:endParaRPr lang="nb-NO" dirty="0"/>
          </a:p>
          <a:p>
            <a:pPr marL="609585" lvl="1" indent="0">
              <a:buNone/>
            </a:pPr>
            <a:r>
              <a:rPr lang="nb-NO" i="1" dirty="0"/>
              <a:t>hexdump /mnt/misc/*.bin</a:t>
            </a:r>
            <a:endParaRPr lang="nb-NO" dirty="0"/>
          </a:p>
        </p:txBody>
      </p:sp>
      <p:sp>
        <p:nvSpPr>
          <p:cNvPr id="4" name="TextBox 3">
            <a:extLst>
              <a:ext uri="{FF2B5EF4-FFF2-40B4-BE49-F238E27FC236}">
                <a16:creationId xmlns:a16="http://schemas.microsoft.com/office/drawing/2014/main" id="{3FD42ADD-986D-462B-A996-76489257B6C1}"/>
              </a:ext>
            </a:extLst>
          </p:cNvPr>
          <p:cNvSpPr txBox="1"/>
          <p:nvPr/>
        </p:nvSpPr>
        <p:spPr>
          <a:xfrm>
            <a:off x="8483878" y="3876326"/>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Some files might not exist on your device. That is normal.</a:t>
            </a:r>
            <a:endParaRPr lang="en-DE" dirty="0"/>
          </a:p>
        </p:txBody>
      </p:sp>
      <p:sp>
        <p:nvSpPr>
          <p:cNvPr id="5" name="TextBox 4">
            <a:extLst>
              <a:ext uri="{FF2B5EF4-FFF2-40B4-BE49-F238E27FC236}">
                <a16:creationId xmlns:a16="http://schemas.microsoft.com/office/drawing/2014/main" id="{4B66368A-81DA-4811-8E14-E24072A505C2}"/>
              </a:ext>
            </a:extLst>
          </p:cNvPr>
          <p:cNvSpPr txBox="1"/>
          <p:nvPr/>
        </p:nvSpPr>
        <p:spPr>
          <a:xfrm>
            <a:off x="8483878" y="5224759"/>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Make sure that you copy the full output to a text file and save it</a:t>
            </a:r>
            <a:endParaRPr lang="en-DE" dirty="0"/>
          </a:p>
        </p:txBody>
      </p:sp>
    </p:spTree>
    <p:extLst>
      <p:ext uri="{BB962C8B-B14F-4D97-AF65-F5344CB8AC3E}">
        <p14:creationId xmlns:p14="http://schemas.microsoft.com/office/powerpoint/2010/main" val="1347246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UART Method Step 5</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https://builder.dontvacuum.me/dreame/cmds.txt</a:t>
            </a:r>
            <a:endParaRPr lang="de-DE" sz="2000" dirty="0"/>
          </a:p>
          <a:p>
            <a:r>
              <a:rPr lang="de-DE" sz="2400" dirty="0" err="1"/>
              <a:t>Make</a:t>
            </a:r>
            <a:r>
              <a:rPr lang="de-DE" sz="2400" dirty="0"/>
              <a:t> </a:t>
            </a:r>
            <a:r>
              <a:rPr lang="de-DE" sz="2400" dirty="0" err="1"/>
              <a:t>copies</a:t>
            </a:r>
            <a:r>
              <a:rPr lang="de-DE" sz="2400" dirty="0"/>
              <a:t> of </a:t>
            </a:r>
            <a:r>
              <a:rPr lang="de-DE" sz="2400" dirty="0" err="1"/>
              <a:t>the</a:t>
            </a:r>
            <a:r>
              <a:rPr lang="de-DE" sz="2400" dirty="0"/>
              <a:t> </a:t>
            </a:r>
            <a:r>
              <a:rPr lang="de-DE" sz="2400" dirty="0" err="1"/>
              <a:t>firmware</a:t>
            </a:r>
            <a:r>
              <a:rPr lang="de-DE" sz="2400" dirty="0"/>
              <a:t> </a:t>
            </a:r>
            <a:r>
              <a:rPr lang="de-DE" sz="2400" dirty="0" err="1"/>
              <a:t>encryption</a:t>
            </a:r>
            <a:r>
              <a:rPr lang="de-DE" sz="2400" dirty="0"/>
              <a:t> </a:t>
            </a:r>
            <a:r>
              <a:rPr lang="de-DE" sz="2400" dirty="0" err="1"/>
              <a:t>keys</a:t>
            </a:r>
            <a:r>
              <a:rPr lang="de-DE" sz="2400" dirty="0"/>
              <a:t> (e.g., </a:t>
            </a:r>
            <a:r>
              <a:rPr lang="de-DE" sz="2400" dirty="0" err="1"/>
              <a:t>to</a:t>
            </a:r>
            <a:r>
              <a:rPr lang="de-DE" sz="2400" dirty="0"/>
              <a:t> restore </a:t>
            </a:r>
            <a:r>
              <a:rPr lang="de-DE" sz="2400" dirty="0" err="1"/>
              <a:t>the</a:t>
            </a:r>
            <a:r>
              <a:rPr lang="de-DE" sz="2400" dirty="0"/>
              <a:t> </a:t>
            </a:r>
            <a:r>
              <a:rPr lang="de-DE" sz="2400" dirty="0" err="1"/>
              <a:t>robot</a:t>
            </a:r>
            <a:r>
              <a:rPr lang="de-DE" sz="2400" dirty="0"/>
              <a:t> </a:t>
            </a:r>
            <a:r>
              <a:rPr lang="de-DE" sz="2400" dirty="0" err="1"/>
              <a:t>to</a:t>
            </a:r>
            <a:r>
              <a:rPr lang="de-DE" sz="2400" dirty="0"/>
              <a:t> a </a:t>
            </a:r>
            <a:r>
              <a:rPr lang="de-DE" sz="2400" dirty="0" err="1"/>
              <a:t>factory</a:t>
            </a:r>
            <a:r>
              <a:rPr lang="de-DE" sz="2400" dirty="0"/>
              <a:t> </a:t>
            </a:r>
            <a:r>
              <a:rPr lang="de-DE" sz="2400" dirty="0" err="1"/>
              <a:t>state</a:t>
            </a:r>
            <a:r>
              <a:rPr lang="de-DE" sz="2400" dirty="0"/>
              <a:t>)</a:t>
            </a:r>
          </a:p>
          <a:p>
            <a:pPr lvl="1"/>
            <a:r>
              <a:rPr lang="de-DE" sz="2400" dirty="0" err="1"/>
              <a:t>cat</a:t>
            </a:r>
            <a:r>
              <a:rPr lang="de-DE" sz="2400" dirty="0"/>
              <a:t> /</a:t>
            </a:r>
            <a:r>
              <a:rPr lang="de-DE" sz="2400" dirty="0" err="1"/>
              <a:t>etc</a:t>
            </a:r>
            <a:r>
              <a:rPr lang="de-DE" sz="2400" dirty="0"/>
              <a:t>/</a:t>
            </a:r>
            <a:r>
              <a:rPr lang="de-DE" sz="2400" dirty="0" err="1"/>
              <a:t>OTA_Key_pub.pem</a:t>
            </a:r>
            <a:endParaRPr lang="de-DE" sz="2400" dirty="0"/>
          </a:p>
          <a:p>
            <a:pPr lvl="1"/>
            <a:r>
              <a:rPr lang="de-DE" sz="2400" dirty="0" err="1"/>
              <a:t>cat</a:t>
            </a:r>
            <a:r>
              <a:rPr lang="de-DE" sz="2400" dirty="0"/>
              <a:t> /</a:t>
            </a:r>
            <a:r>
              <a:rPr lang="de-DE" sz="2400" dirty="0" err="1"/>
              <a:t>etc</a:t>
            </a:r>
            <a:r>
              <a:rPr lang="de-DE" sz="2400" dirty="0"/>
              <a:t>/</a:t>
            </a:r>
            <a:r>
              <a:rPr lang="de-DE" sz="2400" dirty="0" err="1"/>
              <a:t>publickey.pem</a:t>
            </a:r>
            <a:endParaRPr lang="de-DE" sz="2400" dirty="0"/>
          </a:p>
          <a:p>
            <a:r>
              <a:rPr lang="de-DE" sz="2400" dirty="0" err="1"/>
              <a:t>Make</a:t>
            </a:r>
            <a:r>
              <a:rPr lang="de-DE" sz="2400" dirty="0"/>
              <a:t> </a:t>
            </a:r>
            <a:r>
              <a:rPr lang="de-DE" sz="2400" dirty="0" err="1"/>
              <a:t>sure</a:t>
            </a:r>
            <a:r>
              <a:rPr lang="de-DE" sz="2400" dirty="0"/>
              <a:t> </a:t>
            </a:r>
            <a:r>
              <a:rPr lang="de-DE" sz="2400" dirty="0" err="1"/>
              <a:t>that</a:t>
            </a:r>
            <a:r>
              <a:rPr lang="de-DE" sz="2400" dirty="0"/>
              <a:t> </a:t>
            </a:r>
            <a:r>
              <a:rPr lang="de-DE" sz="2400" dirty="0" err="1"/>
              <a:t>you</a:t>
            </a:r>
            <a:r>
              <a:rPr lang="de-DE" sz="2400" dirty="0"/>
              <a:t> save </a:t>
            </a:r>
            <a:r>
              <a:rPr lang="de-DE" sz="2400" dirty="0" err="1"/>
              <a:t>the</a:t>
            </a:r>
            <a:r>
              <a:rPr lang="de-DE" sz="2400" dirty="0"/>
              <a:t> </a:t>
            </a:r>
            <a:r>
              <a:rPr lang="de-DE" sz="2400" dirty="0" err="1"/>
              <a:t>output</a:t>
            </a:r>
            <a:r>
              <a:rPr lang="de-DE" sz="2400" dirty="0"/>
              <a:t> of </a:t>
            </a:r>
            <a:r>
              <a:rPr lang="de-DE" sz="2400" dirty="0" err="1"/>
              <a:t>the</a:t>
            </a:r>
            <a:r>
              <a:rPr lang="de-DE" sz="2400" dirty="0"/>
              <a:t> </a:t>
            </a:r>
            <a:r>
              <a:rPr lang="de-DE" sz="2400" dirty="0" err="1"/>
              <a:t>calibration</a:t>
            </a:r>
            <a:r>
              <a:rPr lang="de-DE" sz="2400" dirty="0"/>
              <a:t> and </a:t>
            </a:r>
            <a:r>
              <a:rPr lang="de-DE" sz="2400" dirty="0" err="1"/>
              <a:t>the</a:t>
            </a:r>
            <a:r>
              <a:rPr lang="de-DE" sz="2400" dirty="0"/>
              <a:t> </a:t>
            </a:r>
            <a:r>
              <a:rPr lang="de-DE" sz="2400" dirty="0" err="1"/>
              <a:t>encryption</a:t>
            </a:r>
            <a:r>
              <a:rPr lang="de-DE" sz="2400" dirty="0"/>
              <a:t> </a:t>
            </a:r>
            <a:r>
              <a:rPr lang="de-DE" sz="2400" dirty="0" err="1"/>
              <a:t>keys</a:t>
            </a:r>
            <a:r>
              <a:rPr lang="de-DE" sz="2400" dirty="0"/>
              <a:t> </a:t>
            </a:r>
            <a:r>
              <a:rPr lang="de-DE" sz="2400" dirty="0" err="1"/>
              <a:t>before</a:t>
            </a:r>
            <a:r>
              <a:rPr lang="de-DE" sz="2400" dirty="0"/>
              <a:t> </a:t>
            </a:r>
            <a:r>
              <a:rPr lang="de-DE" sz="2400" dirty="0" err="1"/>
              <a:t>proceeding</a:t>
            </a:r>
            <a:endParaRPr lang="de-DE" sz="2400" dirty="0"/>
          </a:p>
          <a:p>
            <a:r>
              <a:rPr lang="de-DE" sz="2400" dirty="0"/>
              <a:t>Run </a:t>
            </a:r>
            <a:r>
              <a:rPr lang="de-DE" sz="2400" dirty="0" err="1"/>
              <a:t>these</a:t>
            </a:r>
            <a:r>
              <a:rPr lang="de-DE" sz="2400" dirty="0"/>
              <a:t> </a:t>
            </a:r>
            <a:r>
              <a:rPr lang="de-DE" sz="2400" dirty="0" err="1"/>
              <a:t>commands</a:t>
            </a:r>
            <a:r>
              <a:rPr lang="de-DE" sz="2400" dirty="0"/>
              <a:t> </a:t>
            </a:r>
            <a:r>
              <a:rPr lang="de-DE" sz="2400" dirty="0" err="1"/>
              <a:t>to</a:t>
            </a:r>
            <a:r>
              <a:rPr lang="de-DE" sz="2400" dirty="0"/>
              <a:t> </a:t>
            </a:r>
            <a:r>
              <a:rPr lang="de-DE" sz="2400" dirty="0" err="1"/>
              <a:t>create</a:t>
            </a:r>
            <a:r>
              <a:rPr lang="de-DE" sz="2400" dirty="0"/>
              <a:t> </a:t>
            </a:r>
            <a:r>
              <a:rPr lang="de-DE" sz="2400" dirty="0" err="1"/>
              <a:t>binary</a:t>
            </a:r>
            <a:r>
              <a:rPr lang="de-DE" sz="2400" dirty="0"/>
              <a:t> </a:t>
            </a:r>
            <a:r>
              <a:rPr lang="de-DE" sz="2400" dirty="0" err="1"/>
              <a:t>backups</a:t>
            </a:r>
            <a:r>
              <a:rPr lang="de-DE" sz="2400" dirty="0"/>
              <a:t>:</a:t>
            </a:r>
          </a:p>
          <a:p>
            <a:pPr lvl="1"/>
            <a:r>
              <a:rPr lang="de-DE" sz="2400" dirty="0" err="1"/>
              <a:t>mkdir</a:t>
            </a:r>
            <a:r>
              <a:rPr lang="de-DE" sz="2400" dirty="0"/>
              <a:t> -p /</a:t>
            </a:r>
            <a:r>
              <a:rPr lang="de-DE" sz="2400" dirty="0" err="1"/>
              <a:t>tmp</a:t>
            </a:r>
            <a:r>
              <a:rPr lang="de-DE" sz="2400" dirty="0"/>
              <a:t>/</a:t>
            </a:r>
            <a:r>
              <a:rPr lang="de-DE" sz="2400" dirty="0" err="1"/>
              <a:t>backup</a:t>
            </a:r>
            <a:endParaRPr lang="de-DE" sz="2400" dirty="0"/>
          </a:p>
          <a:p>
            <a:pPr lvl="1"/>
            <a:r>
              <a:rPr lang="de-DE" sz="2400" dirty="0" err="1"/>
              <a:t>tar</a:t>
            </a:r>
            <a:r>
              <a:rPr lang="de-DE" sz="2400" dirty="0"/>
              <a:t> -</a:t>
            </a:r>
            <a:r>
              <a:rPr lang="de-DE" sz="2400" dirty="0" err="1"/>
              <a:t>cvzf</a:t>
            </a:r>
            <a:r>
              <a:rPr lang="de-DE" sz="2400" dirty="0"/>
              <a:t> /</a:t>
            </a:r>
            <a:r>
              <a:rPr lang="de-DE" sz="2400" dirty="0" err="1"/>
              <a:t>tmp</a:t>
            </a:r>
            <a:r>
              <a:rPr lang="de-DE" sz="2400" dirty="0"/>
              <a:t>/</a:t>
            </a:r>
            <a:r>
              <a:rPr lang="de-DE" sz="2400" dirty="0" err="1"/>
              <a:t>backup</a:t>
            </a:r>
            <a:r>
              <a:rPr lang="de-DE" sz="2400" dirty="0"/>
              <a:t>/misc_backup.tgz -C /</a:t>
            </a:r>
            <a:r>
              <a:rPr lang="de-DE" sz="2400" dirty="0" err="1"/>
              <a:t>mnt</a:t>
            </a:r>
            <a:r>
              <a:rPr lang="de-DE" sz="2400" dirty="0"/>
              <a:t>/</a:t>
            </a:r>
            <a:r>
              <a:rPr lang="de-DE" sz="2400" dirty="0" err="1"/>
              <a:t>misc</a:t>
            </a:r>
            <a:r>
              <a:rPr lang="de-DE" sz="2400" dirty="0"/>
              <a:t> .</a:t>
            </a:r>
          </a:p>
          <a:p>
            <a:pPr lvl="1"/>
            <a:r>
              <a:rPr lang="de-DE" sz="2400" dirty="0" err="1"/>
              <a:t>tar</a:t>
            </a:r>
            <a:r>
              <a:rPr lang="de-DE" sz="2400" dirty="0"/>
              <a:t> -</a:t>
            </a:r>
            <a:r>
              <a:rPr lang="de-DE" sz="2400" dirty="0" err="1"/>
              <a:t>cvzf</a:t>
            </a:r>
            <a:r>
              <a:rPr lang="de-DE" sz="2400" dirty="0"/>
              <a:t> /</a:t>
            </a:r>
            <a:r>
              <a:rPr lang="de-DE" sz="2400" dirty="0" err="1"/>
              <a:t>tmp</a:t>
            </a:r>
            <a:r>
              <a:rPr lang="de-DE" sz="2400" dirty="0"/>
              <a:t>/</a:t>
            </a:r>
            <a:r>
              <a:rPr lang="de-DE" sz="2400" dirty="0" err="1"/>
              <a:t>backup</a:t>
            </a:r>
            <a:r>
              <a:rPr lang="de-DE" sz="2400" dirty="0"/>
              <a:t>/factory.tgz -C /</a:t>
            </a:r>
            <a:r>
              <a:rPr lang="de-DE" sz="2400" dirty="0" err="1"/>
              <a:t>mnt</a:t>
            </a:r>
            <a:r>
              <a:rPr lang="de-DE" sz="2400" dirty="0"/>
              <a:t>/private/ULI/</a:t>
            </a:r>
            <a:r>
              <a:rPr lang="de-DE" sz="2400" dirty="0" err="1"/>
              <a:t>factory</a:t>
            </a:r>
            <a:r>
              <a:rPr lang="de-DE" sz="2400" dirty="0"/>
              <a:t>/ .</a:t>
            </a:r>
          </a:p>
          <a:p>
            <a:pPr lvl="1"/>
            <a:r>
              <a:rPr lang="de-DE" sz="2400" dirty="0" err="1"/>
              <a:t>cp</a:t>
            </a:r>
            <a:r>
              <a:rPr lang="de-DE" sz="2400" dirty="0"/>
              <a:t> /</a:t>
            </a:r>
            <a:r>
              <a:rPr lang="de-DE" sz="2400" dirty="0" err="1"/>
              <a:t>tmp</a:t>
            </a:r>
            <a:r>
              <a:rPr lang="de-DE" sz="2400" dirty="0"/>
              <a:t>/</a:t>
            </a:r>
            <a:r>
              <a:rPr lang="de-DE" sz="2400" dirty="0" err="1"/>
              <a:t>backup</a:t>
            </a:r>
            <a:r>
              <a:rPr lang="de-DE" sz="2400" dirty="0"/>
              <a:t>/*.</a:t>
            </a:r>
            <a:r>
              <a:rPr lang="de-DE" sz="2400" dirty="0" err="1"/>
              <a:t>tgz</a:t>
            </a:r>
            <a:r>
              <a:rPr lang="de-DE" sz="2400" dirty="0"/>
              <a:t> /</a:t>
            </a:r>
            <a:r>
              <a:rPr lang="de-DE" sz="2400" dirty="0" err="1"/>
              <a:t>data</a:t>
            </a:r>
            <a:r>
              <a:rPr lang="de-DE" sz="2400" dirty="0"/>
              <a:t>/</a:t>
            </a:r>
            <a:endParaRPr lang="de-DE" sz="3600" dirty="0"/>
          </a:p>
        </p:txBody>
      </p:sp>
    </p:spTree>
    <p:extLst>
      <p:ext uri="{BB962C8B-B14F-4D97-AF65-F5344CB8AC3E}">
        <p14:creationId xmlns:p14="http://schemas.microsoft.com/office/powerpoint/2010/main" val="2124740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UART Method Step 6</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https://builder.dontvacuum.me/dreame/cmds.txt</a:t>
            </a:r>
            <a:endParaRPr lang="de-DE" sz="2000" dirty="0"/>
          </a:p>
          <a:p>
            <a:r>
              <a:rPr lang="de-DE" dirty="0" err="1"/>
              <a:t>If</a:t>
            </a:r>
            <a:r>
              <a:rPr lang="de-DE" dirty="0"/>
              <a:t> </a:t>
            </a:r>
            <a:r>
              <a:rPr lang="de-DE" dirty="0" err="1"/>
              <a:t>the</a:t>
            </a:r>
            <a:r>
              <a:rPr lang="de-DE" dirty="0"/>
              <a:t> </a:t>
            </a:r>
            <a:r>
              <a:rPr lang="de-DE" dirty="0" err="1"/>
              <a:t>robot</a:t>
            </a:r>
            <a:r>
              <a:rPr lang="de-DE" dirty="0"/>
              <a:t> </a:t>
            </a:r>
            <a:r>
              <a:rPr lang="de-DE" dirty="0" err="1"/>
              <a:t>is</a:t>
            </a:r>
            <a:r>
              <a:rPr lang="de-DE" dirty="0"/>
              <a:t> </a:t>
            </a:r>
            <a:r>
              <a:rPr lang="de-DE" dirty="0" err="1"/>
              <a:t>already</a:t>
            </a:r>
            <a:r>
              <a:rPr lang="de-DE" dirty="0"/>
              <a:t> in </a:t>
            </a:r>
            <a:r>
              <a:rPr lang="de-DE" dirty="0" err="1"/>
              <a:t>your</a:t>
            </a:r>
            <a:r>
              <a:rPr lang="de-DE" dirty="0"/>
              <a:t> WiFi, </a:t>
            </a:r>
            <a:r>
              <a:rPr lang="de-DE" dirty="0" err="1"/>
              <a:t>skip</a:t>
            </a:r>
            <a:r>
              <a:rPr lang="de-DE" dirty="0"/>
              <a:t> </a:t>
            </a:r>
            <a:r>
              <a:rPr lang="de-DE" dirty="0" err="1"/>
              <a:t>this</a:t>
            </a:r>
            <a:r>
              <a:rPr lang="de-DE" dirty="0"/>
              <a:t> </a:t>
            </a:r>
            <a:r>
              <a:rPr lang="de-DE" dirty="0" err="1"/>
              <a:t>step</a:t>
            </a:r>
            <a:endParaRPr lang="de-DE" dirty="0"/>
          </a:p>
          <a:p>
            <a:r>
              <a:rPr lang="de-DE" dirty="0" err="1"/>
              <a:t>If</a:t>
            </a:r>
            <a:r>
              <a:rPr lang="de-DE" dirty="0"/>
              <a:t> </a:t>
            </a:r>
            <a:r>
              <a:rPr lang="de-DE" dirty="0" err="1"/>
              <a:t>the</a:t>
            </a:r>
            <a:r>
              <a:rPr lang="de-DE" dirty="0"/>
              <a:t> </a:t>
            </a:r>
            <a:r>
              <a:rPr lang="de-DE" dirty="0" err="1"/>
              <a:t>robot</a:t>
            </a:r>
            <a:r>
              <a:rPr lang="de-DE" dirty="0"/>
              <a:t> </a:t>
            </a:r>
            <a:r>
              <a:rPr lang="de-DE" dirty="0" err="1"/>
              <a:t>is</a:t>
            </a:r>
            <a:r>
              <a:rPr lang="de-DE" dirty="0"/>
              <a:t> still </a:t>
            </a:r>
            <a:r>
              <a:rPr lang="de-DE" dirty="0" err="1"/>
              <a:t>unprovisioned</a:t>
            </a:r>
            <a:r>
              <a:rPr lang="de-DE" dirty="0"/>
              <a:t>, </a:t>
            </a:r>
            <a:r>
              <a:rPr lang="de-DE" dirty="0" err="1"/>
              <a:t>you</a:t>
            </a:r>
            <a:r>
              <a:rPr lang="de-DE" dirty="0"/>
              <a:t> </a:t>
            </a:r>
            <a:r>
              <a:rPr lang="de-DE" dirty="0" err="1"/>
              <a:t>have</a:t>
            </a:r>
            <a:r>
              <a:rPr lang="de-DE" dirty="0"/>
              <a:t> 2 </a:t>
            </a:r>
            <a:r>
              <a:rPr lang="de-DE" dirty="0" err="1"/>
              <a:t>choices</a:t>
            </a:r>
            <a:endParaRPr lang="de-DE" dirty="0"/>
          </a:p>
          <a:p>
            <a:pPr marL="1123935" lvl="1" indent="-514350">
              <a:buFont typeface="+mj-lt"/>
              <a:buAutoNum type="arabicPeriod"/>
            </a:pPr>
            <a:r>
              <a:rPr lang="de-DE" dirty="0"/>
              <a:t>Connect </a:t>
            </a:r>
            <a:r>
              <a:rPr lang="de-DE" dirty="0" err="1"/>
              <a:t>the</a:t>
            </a:r>
            <a:r>
              <a:rPr lang="de-DE" dirty="0"/>
              <a:t> </a:t>
            </a:r>
            <a:r>
              <a:rPr lang="de-DE" dirty="0" err="1"/>
              <a:t>robot</a:t>
            </a:r>
            <a:r>
              <a:rPr lang="de-DE" dirty="0"/>
              <a:t> </a:t>
            </a:r>
            <a:r>
              <a:rPr lang="de-DE" dirty="0" err="1"/>
              <a:t>temporarily</a:t>
            </a:r>
            <a:r>
              <a:rPr lang="de-DE" dirty="0"/>
              <a:t> </a:t>
            </a:r>
            <a:r>
              <a:rPr lang="de-DE" dirty="0" err="1"/>
              <a:t>to</a:t>
            </a:r>
            <a:r>
              <a:rPr lang="de-DE" dirty="0"/>
              <a:t> </a:t>
            </a:r>
            <a:r>
              <a:rPr lang="de-DE" dirty="0" err="1"/>
              <a:t>the</a:t>
            </a:r>
            <a:r>
              <a:rPr lang="de-DE" dirty="0"/>
              <a:t> WiFi</a:t>
            </a:r>
          </a:p>
          <a:p>
            <a:pPr marL="1657322" lvl="2" indent="-514350"/>
            <a:r>
              <a:rPr lang="de-DE" sz="2400" dirty="0"/>
              <a:t>Use </a:t>
            </a:r>
            <a:r>
              <a:rPr lang="de-DE" sz="2400" dirty="0" err="1"/>
              <a:t>the</a:t>
            </a:r>
            <a:r>
              <a:rPr lang="de-DE" sz="2400" dirty="0"/>
              <a:t> </a:t>
            </a:r>
            <a:r>
              <a:rPr lang="de-DE" sz="2400" dirty="0" err="1"/>
              <a:t>command</a:t>
            </a:r>
            <a:r>
              <a:rPr lang="de-DE" sz="2400" dirty="0"/>
              <a:t>: </a:t>
            </a:r>
            <a:r>
              <a:rPr lang="en-US" sz="2400" dirty="0" err="1"/>
              <a:t>wifi_cli</a:t>
            </a:r>
            <a:r>
              <a:rPr lang="en-US" sz="2400" dirty="0"/>
              <a:t> -c "SSID" "password“</a:t>
            </a:r>
          </a:p>
          <a:p>
            <a:pPr marL="1657322" lvl="2" indent="-514350"/>
            <a:r>
              <a:rPr lang="en-US" sz="2400" dirty="0"/>
              <a:t>You must reset the </a:t>
            </a:r>
            <a:r>
              <a:rPr lang="en-US" sz="2400" dirty="0" err="1"/>
              <a:t>WiFi</a:t>
            </a:r>
            <a:r>
              <a:rPr lang="en-US" sz="2400" dirty="0"/>
              <a:t> after you installed the custom firmware, otherwise </a:t>
            </a:r>
            <a:r>
              <a:rPr lang="en-US" sz="2400" dirty="0" err="1"/>
              <a:t>Valetudo</a:t>
            </a:r>
            <a:r>
              <a:rPr lang="en-US" sz="2400" dirty="0"/>
              <a:t> will not work!</a:t>
            </a:r>
            <a:endParaRPr lang="de-DE" sz="2400" dirty="0"/>
          </a:p>
          <a:p>
            <a:pPr marL="1123935" lvl="1" indent="-514350">
              <a:buFont typeface="+mj-lt"/>
              <a:buAutoNum type="arabicPeriod"/>
            </a:pPr>
            <a:r>
              <a:rPr lang="de-DE" dirty="0"/>
              <a:t>Connect </a:t>
            </a:r>
            <a:r>
              <a:rPr lang="de-DE" dirty="0" err="1"/>
              <a:t>your</a:t>
            </a:r>
            <a:r>
              <a:rPr lang="de-DE" dirty="0"/>
              <a:t> </a:t>
            </a:r>
            <a:r>
              <a:rPr lang="de-DE" dirty="0" err="1"/>
              <a:t>computer</a:t>
            </a:r>
            <a:r>
              <a:rPr lang="de-DE" dirty="0"/>
              <a:t> </a:t>
            </a:r>
            <a:r>
              <a:rPr lang="de-DE" dirty="0" err="1"/>
              <a:t>to</a:t>
            </a:r>
            <a:r>
              <a:rPr lang="de-DE" dirty="0"/>
              <a:t> </a:t>
            </a:r>
            <a:r>
              <a:rPr lang="de-DE" dirty="0" err="1"/>
              <a:t>the</a:t>
            </a:r>
            <a:r>
              <a:rPr lang="de-DE" dirty="0"/>
              <a:t> </a:t>
            </a:r>
            <a:r>
              <a:rPr lang="de-DE" dirty="0" err="1"/>
              <a:t>robot‘s</a:t>
            </a:r>
            <a:r>
              <a:rPr lang="de-DE" dirty="0"/>
              <a:t> WiFi, and </a:t>
            </a:r>
            <a:r>
              <a:rPr lang="de-DE" dirty="0" err="1"/>
              <a:t>run</a:t>
            </a:r>
            <a:r>
              <a:rPr lang="de-DE" dirty="0"/>
              <a:t> a </a:t>
            </a:r>
            <a:r>
              <a:rPr lang="de-DE" dirty="0" err="1"/>
              <a:t>local</a:t>
            </a:r>
            <a:r>
              <a:rPr lang="de-DE" dirty="0"/>
              <a:t> HTTP </a:t>
            </a:r>
            <a:r>
              <a:rPr lang="de-DE" dirty="0" err="1"/>
              <a:t>server</a:t>
            </a:r>
            <a:r>
              <a:rPr lang="de-DE" dirty="0"/>
              <a:t> on </a:t>
            </a:r>
            <a:r>
              <a:rPr lang="de-DE" dirty="0" err="1"/>
              <a:t>your</a:t>
            </a:r>
            <a:r>
              <a:rPr lang="de-DE" dirty="0"/>
              <a:t> </a:t>
            </a:r>
            <a:r>
              <a:rPr lang="de-DE" dirty="0" err="1"/>
              <a:t>computer</a:t>
            </a:r>
            <a:endParaRPr lang="de-DE" dirty="0"/>
          </a:p>
          <a:p>
            <a:pPr marL="1657322" lvl="2" indent="-514350"/>
            <a:r>
              <a:rPr lang="de-DE" sz="2800" dirty="0" err="1"/>
              <a:t>Example</a:t>
            </a:r>
            <a:r>
              <a:rPr lang="de-DE" sz="2800" dirty="0"/>
              <a:t>: </a:t>
            </a:r>
            <a:r>
              <a:rPr lang="de-DE" sz="2800" dirty="0" err="1"/>
              <a:t>use</a:t>
            </a:r>
            <a:r>
              <a:rPr lang="de-DE" sz="2800" dirty="0"/>
              <a:t> </a:t>
            </a:r>
            <a:r>
              <a:rPr lang="de-DE" sz="2800" dirty="0" err="1"/>
              <a:t>python</a:t>
            </a:r>
            <a:r>
              <a:rPr lang="de-DE" sz="2800" dirty="0"/>
              <a:t> </a:t>
            </a:r>
            <a:r>
              <a:rPr lang="de-DE" sz="2800" dirty="0" err="1"/>
              <a:t>http.server</a:t>
            </a:r>
            <a:r>
              <a:rPr lang="de-DE" sz="2800" dirty="0"/>
              <a:t> </a:t>
            </a:r>
            <a:r>
              <a:rPr lang="de-DE" sz="2800" dirty="0" err="1"/>
              <a:t>or</a:t>
            </a:r>
            <a:r>
              <a:rPr lang="de-DE" sz="2800" dirty="0"/>
              <a:t> </a:t>
            </a:r>
            <a:r>
              <a:rPr lang="de-DE" sz="2800" dirty="0" err="1"/>
              <a:t>SimpleHTTPServer</a:t>
            </a:r>
            <a:r>
              <a:rPr lang="de-DE" sz="2800" dirty="0"/>
              <a:t>*</a:t>
            </a:r>
          </a:p>
          <a:p>
            <a:pPr marL="1142972" lvl="2" indent="0">
              <a:buNone/>
            </a:pPr>
            <a:r>
              <a:rPr lang="de-DE" sz="1600" dirty="0">
                <a:hlinkClick r:id="rId3"/>
              </a:rPr>
              <a:t>* https://developer.mozilla.org/en-US/docs/Learn/Common_questions/set_up_a_local_testing_server</a:t>
            </a:r>
            <a:endParaRPr lang="de-DE" sz="1600" dirty="0"/>
          </a:p>
          <a:p>
            <a:pPr marL="1657322" lvl="2" indent="-514350"/>
            <a:endParaRPr lang="de-DE" sz="1600" dirty="0"/>
          </a:p>
        </p:txBody>
      </p:sp>
      <p:sp>
        <p:nvSpPr>
          <p:cNvPr id="4" name="Rectangle 3">
            <a:extLst>
              <a:ext uri="{FF2B5EF4-FFF2-40B4-BE49-F238E27FC236}">
                <a16:creationId xmlns:a16="http://schemas.microsoft.com/office/drawing/2014/main" id="{711EF9BE-E171-4823-AC35-7D725A147E1E}"/>
              </a:ext>
            </a:extLst>
          </p:cNvPr>
          <p:cNvSpPr/>
          <p:nvPr/>
        </p:nvSpPr>
        <p:spPr>
          <a:xfrm>
            <a:off x="10510867" y="2828393"/>
            <a:ext cx="1681133" cy="1749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Depending on your device model and firmware version, this might not work</a:t>
            </a:r>
            <a:endParaRPr lang="en-DE" dirty="0"/>
          </a:p>
        </p:txBody>
      </p:sp>
    </p:spTree>
    <p:extLst>
      <p:ext uri="{BB962C8B-B14F-4D97-AF65-F5344CB8AC3E}">
        <p14:creationId xmlns:p14="http://schemas.microsoft.com/office/powerpoint/2010/main" val="3374332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B7082-4663-4B44-B6F3-77DA36CF4B0F}"/>
              </a:ext>
            </a:extLst>
          </p:cNvPr>
          <p:cNvSpPr>
            <a:spLocks noGrp="1"/>
          </p:cNvSpPr>
          <p:nvPr>
            <p:ph type="title"/>
          </p:nvPr>
        </p:nvSpPr>
        <p:spPr/>
        <p:txBody>
          <a:bodyPr/>
          <a:lstStyle/>
          <a:p>
            <a:r>
              <a:rPr lang="en-US" dirty="0"/>
              <a:t>UART Method Step 7</a:t>
            </a:r>
            <a:endParaRPr lang="en-DE" dirty="0"/>
          </a:p>
        </p:txBody>
      </p:sp>
      <p:sp>
        <p:nvSpPr>
          <p:cNvPr id="3" name="Content Placeholder 2">
            <a:extLst>
              <a:ext uri="{FF2B5EF4-FFF2-40B4-BE49-F238E27FC236}">
                <a16:creationId xmlns:a16="http://schemas.microsoft.com/office/drawing/2014/main" id="{AEB1F5F5-5F26-4A27-85DC-3BD019C3A42A}"/>
              </a:ext>
            </a:extLst>
          </p:cNvPr>
          <p:cNvSpPr>
            <a:spLocks noGrp="1"/>
          </p:cNvSpPr>
          <p:nvPr>
            <p:ph idx="1"/>
          </p:nvPr>
        </p:nvSpPr>
        <p:spPr/>
        <p:txBody>
          <a:bodyPr/>
          <a:lstStyle/>
          <a:p>
            <a:r>
              <a:rPr lang="de-DE" sz="2000" dirty="0"/>
              <a:t>Check </a:t>
            </a:r>
            <a:r>
              <a:rPr lang="de-DE" sz="2000" dirty="0" err="1"/>
              <a:t>this</a:t>
            </a:r>
            <a:r>
              <a:rPr lang="de-DE" sz="2000" dirty="0"/>
              <a:t> </a:t>
            </a:r>
            <a:r>
              <a:rPr lang="de-DE" sz="2000" dirty="0" err="1"/>
              <a:t>document</a:t>
            </a:r>
            <a:r>
              <a:rPr lang="de-DE" sz="2000" dirty="0"/>
              <a:t>: </a:t>
            </a:r>
            <a:r>
              <a:rPr lang="de-DE" sz="2000" dirty="0">
                <a:hlinkClick r:id="rId2"/>
              </a:rPr>
              <a:t>https://builder.dontvacuum.me/dreame/cmds.txt</a:t>
            </a:r>
            <a:endParaRPr lang="de-DE" sz="2000" dirty="0"/>
          </a:p>
          <a:p>
            <a:r>
              <a:rPr lang="de-DE" dirty="0" err="1"/>
              <a:t>Make</a:t>
            </a:r>
            <a:r>
              <a:rPr lang="de-DE" dirty="0"/>
              <a:t> </a:t>
            </a:r>
            <a:r>
              <a:rPr lang="de-DE" dirty="0" err="1"/>
              <a:t>sure</a:t>
            </a:r>
            <a:r>
              <a:rPr lang="de-DE" dirty="0"/>
              <a:t> </a:t>
            </a:r>
            <a:r>
              <a:rPr lang="de-DE" dirty="0" err="1"/>
              <a:t>that</a:t>
            </a:r>
            <a:r>
              <a:rPr lang="de-DE" dirty="0"/>
              <a:t> </a:t>
            </a:r>
            <a:r>
              <a:rPr lang="de-DE" dirty="0" err="1"/>
              <a:t>your</a:t>
            </a:r>
            <a:r>
              <a:rPr lang="de-DE" dirty="0"/>
              <a:t> </a:t>
            </a:r>
            <a:r>
              <a:rPr lang="de-DE" dirty="0" err="1"/>
              <a:t>robot</a:t>
            </a:r>
            <a:r>
              <a:rPr lang="de-DE" dirty="0"/>
              <a:t> </a:t>
            </a:r>
            <a:r>
              <a:rPr lang="de-DE" dirty="0" err="1"/>
              <a:t>is</a:t>
            </a:r>
            <a:r>
              <a:rPr lang="de-DE" dirty="0"/>
              <a:t> fully </a:t>
            </a:r>
            <a:r>
              <a:rPr lang="de-DE" dirty="0" err="1"/>
              <a:t>charged</a:t>
            </a:r>
            <a:r>
              <a:rPr lang="de-DE" dirty="0"/>
              <a:t> and back in </a:t>
            </a:r>
            <a:r>
              <a:rPr lang="de-DE" dirty="0" err="1"/>
              <a:t>its</a:t>
            </a:r>
            <a:r>
              <a:rPr lang="de-DE" dirty="0"/>
              <a:t> dock</a:t>
            </a:r>
          </a:p>
          <a:p>
            <a:r>
              <a:rPr lang="de-DE" dirty="0"/>
              <a:t>Run </a:t>
            </a:r>
            <a:r>
              <a:rPr lang="de-DE" dirty="0" err="1"/>
              <a:t>this</a:t>
            </a:r>
            <a:r>
              <a:rPr lang="de-DE" dirty="0"/>
              <a:t> </a:t>
            </a:r>
            <a:r>
              <a:rPr lang="de-DE" dirty="0" err="1"/>
              <a:t>commands</a:t>
            </a:r>
            <a:r>
              <a:rPr lang="de-DE" dirty="0"/>
              <a:t> </a:t>
            </a:r>
            <a:r>
              <a:rPr lang="de-DE" dirty="0" err="1"/>
              <a:t>to</a:t>
            </a:r>
            <a:r>
              <a:rPr lang="de-DE" dirty="0"/>
              <a:t> </a:t>
            </a:r>
            <a:r>
              <a:rPr lang="de-DE" dirty="0" err="1"/>
              <a:t>download</a:t>
            </a:r>
            <a:r>
              <a:rPr lang="de-DE" dirty="0"/>
              <a:t> an </a:t>
            </a:r>
            <a:r>
              <a:rPr lang="de-DE" dirty="0" err="1"/>
              <a:t>install</a:t>
            </a:r>
            <a:r>
              <a:rPr lang="de-DE" dirty="0"/>
              <a:t> </a:t>
            </a:r>
            <a:r>
              <a:rPr lang="de-DE" dirty="0" err="1"/>
              <a:t>the</a:t>
            </a:r>
            <a:r>
              <a:rPr lang="de-DE" dirty="0"/>
              <a:t> </a:t>
            </a:r>
            <a:r>
              <a:rPr lang="de-DE" dirty="0" err="1"/>
              <a:t>rooted</a:t>
            </a:r>
            <a:r>
              <a:rPr lang="de-DE" dirty="0"/>
              <a:t> </a:t>
            </a:r>
            <a:r>
              <a:rPr lang="de-DE" dirty="0" err="1"/>
              <a:t>firmware</a:t>
            </a:r>
            <a:r>
              <a:rPr lang="de-DE" dirty="0"/>
              <a:t>:</a:t>
            </a:r>
          </a:p>
          <a:p>
            <a:pPr lvl="1"/>
            <a:r>
              <a:rPr lang="de-DE" dirty="0"/>
              <a:t>cd /</a:t>
            </a:r>
            <a:r>
              <a:rPr lang="de-DE" dirty="0" err="1"/>
              <a:t>tmp</a:t>
            </a:r>
            <a:endParaRPr lang="de-DE" dirty="0"/>
          </a:p>
          <a:p>
            <a:pPr lvl="1"/>
            <a:r>
              <a:rPr lang="de-DE" dirty="0" err="1"/>
              <a:t>wget</a:t>
            </a:r>
            <a:r>
              <a:rPr lang="de-DE" dirty="0"/>
              <a:t> --</a:t>
            </a:r>
            <a:r>
              <a:rPr lang="de-DE" dirty="0" err="1"/>
              <a:t>no</a:t>
            </a:r>
            <a:r>
              <a:rPr lang="de-DE" dirty="0"/>
              <a:t>-check-</a:t>
            </a:r>
            <a:r>
              <a:rPr lang="de-DE" dirty="0" err="1"/>
              <a:t>certificate</a:t>
            </a:r>
            <a:r>
              <a:rPr lang="de-DE" dirty="0"/>
              <a:t> {url-of-firmware.tar.gz}</a:t>
            </a:r>
          </a:p>
          <a:p>
            <a:pPr lvl="1"/>
            <a:r>
              <a:rPr lang="de-DE" dirty="0" err="1"/>
              <a:t>tar</a:t>
            </a:r>
            <a:r>
              <a:rPr lang="de-DE" dirty="0"/>
              <a:t> -</a:t>
            </a:r>
            <a:r>
              <a:rPr lang="de-DE" dirty="0" err="1"/>
              <a:t>xzvf</a:t>
            </a:r>
            <a:r>
              <a:rPr lang="de-DE" dirty="0"/>
              <a:t> {name-of-firmware.tar.gz}</a:t>
            </a:r>
          </a:p>
          <a:p>
            <a:pPr lvl="1"/>
            <a:r>
              <a:rPr lang="de-DE" dirty="0"/>
              <a:t>./install.sh</a:t>
            </a:r>
          </a:p>
        </p:txBody>
      </p:sp>
    </p:spTree>
    <p:extLst>
      <p:ext uri="{BB962C8B-B14F-4D97-AF65-F5344CB8AC3E}">
        <p14:creationId xmlns:p14="http://schemas.microsoft.com/office/powerpoint/2010/main" val="3175918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54CBED-B446-44D5-AF8E-43184341F80A}"/>
              </a:ext>
            </a:extLst>
          </p:cNvPr>
          <p:cNvSpPr>
            <a:spLocks noGrp="1"/>
          </p:cNvSpPr>
          <p:nvPr>
            <p:ph type="title"/>
          </p:nvPr>
        </p:nvSpPr>
        <p:spPr/>
        <p:txBody>
          <a:bodyPr/>
          <a:lstStyle/>
          <a:p>
            <a:r>
              <a:rPr lang="en-US" dirty="0" err="1"/>
              <a:t>Livesuit</a:t>
            </a:r>
            <a:r>
              <a:rPr lang="en-US" dirty="0"/>
              <a:t>/FEL rooting</a:t>
            </a:r>
            <a:endParaRPr lang="en-DE" dirty="0"/>
          </a:p>
        </p:txBody>
      </p:sp>
      <p:sp>
        <p:nvSpPr>
          <p:cNvPr id="5" name="Text Placeholder 4">
            <a:extLst>
              <a:ext uri="{FF2B5EF4-FFF2-40B4-BE49-F238E27FC236}">
                <a16:creationId xmlns:a16="http://schemas.microsoft.com/office/drawing/2014/main" id="{C3D4FFD4-5135-4FC3-B277-78C8DA262DFD}"/>
              </a:ext>
            </a:extLst>
          </p:cNvPr>
          <p:cNvSpPr>
            <a:spLocks noGrp="1"/>
          </p:cNvSpPr>
          <p:nvPr>
            <p:ph type="body" idx="1"/>
          </p:nvPr>
        </p:nvSpPr>
        <p:spPr/>
        <p:txBody>
          <a:bodyPr/>
          <a:lstStyle/>
          <a:p>
            <a:endParaRPr lang="en-DE"/>
          </a:p>
        </p:txBody>
      </p:sp>
      <p:sp>
        <p:nvSpPr>
          <p:cNvPr id="6" name="TextBox 5">
            <a:extLst>
              <a:ext uri="{FF2B5EF4-FFF2-40B4-BE49-F238E27FC236}">
                <a16:creationId xmlns:a16="http://schemas.microsoft.com/office/drawing/2014/main" id="{DB759F75-6F2A-4FF6-94F8-915E520A1C87}"/>
              </a:ext>
            </a:extLst>
          </p:cNvPr>
          <p:cNvSpPr txBox="1"/>
          <p:nvPr/>
        </p:nvSpPr>
        <p:spPr>
          <a:xfrm>
            <a:off x="9046149" y="4688495"/>
            <a:ext cx="2574482" cy="17543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This method is our fallback method in case the other methods do not work. There is more risk involved. Before you use it, please ask us.</a:t>
            </a:r>
            <a:endParaRPr lang="en-DE" dirty="0"/>
          </a:p>
        </p:txBody>
      </p:sp>
    </p:spTree>
    <p:extLst>
      <p:ext uri="{BB962C8B-B14F-4D97-AF65-F5344CB8AC3E}">
        <p14:creationId xmlns:p14="http://schemas.microsoft.com/office/powerpoint/2010/main" val="1301072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F39A4E-4F3B-400E-8A28-0807D7176DBD}"/>
              </a:ext>
            </a:extLst>
          </p:cNvPr>
          <p:cNvSpPr>
            <a:spLocks noGrp="1"/>
          </p:cNvSpPr>
          <p:nvPr>
            <p:ph type="ctrTitle"/>
          </p:nvPr>
        </p:nvSpPr>
        <p:spPr/>
        <p:txBody>
          <a:bodyPr/>
          <a:lstStyle/>
          <a:p>
            <a:r>
              <a:rPr lang="en-US" dirty="0"/>
              <a:t>For 1C/F9/D9 only:</a:t>
            </a:r>
            <a:br>
              <a:rPr lang="en-US" dirty="0"/>
            </a:br>
            <a:r>
              <a:rPr lang="en-US" dirty="0"/>
              <a:t>DO NOT PROCEED if you do not have a backup of the configuration and calibration!!</a:t>
            </a:r>
            <a:br>
              <a:rPr lang="en-US" dirty="0"/>
            </a:br>
            <a:r>
              <a:rPr lang="en-US" dirty="0"/>
              <a:t>(check the method at the end of this pdf document)</a:t>
            </a:r>
            <a:endParaRPr lang="en-DE" dirty="0"/>
          </a:p>
        </p:txBody>
      </p:sp>
      <p:sp>
        <p:nvSpPr>
          <p:cNvPr id="5" name="Subtitle 4">
            <a:extLst>
              <a:ext uri="{FF2B5EF4-FFF2-40B4-BE49-F238E27FC236}">
                <a16:creationId xmlns:a16="http://schemas.microsoft.com/office/drawing/2014/main" id="{77860B70-6469-469C-9E27-49A3B1401D87}"/>
              </a:ext>
            </a:extLst>
          </p:cNvPr>
          <p:cNvSpPr>
            <a:spLocks noGrp="1"/>
          </p:cNvSpPr>
          <p:nvPr>
            <p:ph type="subTitle" idx="1"/>
          </p:nvPr>
        </p:nvSpPr>
        <p:spPr>
          <a:xfrm>
            <a:off x="1828800" y="4416287"/>
            <a:ext cx="8534400" cy="1752600"/>
          </a:xfrm>
        </p:spPr>
        <p:txBody>
          <a:bodyPr/>
          <a:lstStyle/>
          <a:p>
            <a:r>
              <a:rPr lang="en-US" dirty="0"/>
              <a:t>Please report any issues directly (e.g. </a:t>
            </a:r>
            <a:r>
              <a:rPr lang="en-US" dirty="0" err="1"/>
              <a:t>misflash</a:t>
            </a:r>
            <a:r>
              <a:rPr lang="en-US" dirty="0"/>
              <a:t>, non-booting, </a:t>
            </a:r>
            <a:r>
              <a:rPr lang="en-US" dirty="0" err="1"/>
              <a:t>etc</a:t>
            </a:r>
            <a:r>
              <a:rPr lang="en-US" dirty="0"/>
              <a:t>)</a:t>
            </a:r>
            <a:endParaRPr lang="en-DE" dirty="0"/>
          </a:p>
        </p:txBody>
      </p:sp>
    </p:spTree>
    <p:extLst>
      <p:ext uri="{BB962C8B-B14F-4D97-AF65-F5344CB8AC3E}">
        <p14:creationId xmlns:p14="http://schemas.microsoft.com/office/powerpoint/2010/main" val="2022087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ED15-4962-4A6C-9F13-C2DBEE3207C1}"/>
              </a:ext>
            </a:extLst>
          </p:cNvPr>
          <p:cNvSpPr>
            <a:spLocks noGrp="1"/>
          </p:cNvSpPr>
          <p:nvPr>
            <p:ph type="title"/>
          </p:nvPr>
        </p:nvSpPr>
        <p:spPr/>
        <p:txBody>
          <a:bodyPr/>
          <a:lstStyle/>
          <a:p>
            <a:r>
              <a:rPr lang="en-US" dirty="0"/>
              <a:t>Root Step 1</a:t>
            </a:r>
            <a:endParaRPr lang="en-DE" dirty="0"/>
          </a:p>
        </p:txBody>
      </p:sp>
      <p:sp>
        <p:nvSpPr>
          <p:cNvPr id="3" name="Content Placeholder 2">
            <a:extLst>
              <a:ext uri="{FF2B5EF4-FFF2-40B4-BE49-F238E27FC236}">
                <a16:creationId xmlns:a16="http://schemas.microsoft.com/office/drawing/2014/main" id="{2EAA1B6F-4B54-41AC-8F43-BC5A2D79D148}"/>
              </a:ext>
            </a:extLst>
          </p:cNvPr>
          <p:cNvSpPr>
            <a:spLocks noGrp="1"/>
          </p:cNvSpPr>
          <p:nvPr>
            <p:ph idx="1"/>
          </p:nvPr>
        </p:nvSpPr>
        <p:spPr/>
        <p:txBody>
          <a:bodyPr/>
          <a:lstStyle/>
          <a:p>
            <a:r>
              <a:rPr lang="en-US" dirty="0"/>
              <a:t>Make sure that the robot is not connected over USB</a:t>
            </a:r>
          </a:p>
          <a:p>
            <a:r>
              <a:rPr lang="en-US" dirty="0"/>
              <a:t>Open </a:t>
            </a:r>
            <a:r>
              <a:rPr lang="en-US" dirty="0" err="1"/>
              <a:t>Phoenixsuit</a:t>
            </a:r>
            <a:r>
              <a:rPr lang="en-US" dirty="0"/>
              <a:t> and select image</a:t>
            </a:r>
          </a:p>
        </p:txBody>
      </p:sp>
      <p:pic>
        <p:nvPicPr>
          <p:cNvPr id="5" name="Picture 4">
            <a:extLst>
              <a:ext uri="{FF2B5EF4-FFF2-40B4-BE49-F238E27FC236}">
                <a16:creationId xmlns:a16="http://schemas.microsoft.com/office/drawing/2014/main" id="{D308BD28-E394-4297-AA08-C7E1EFA7857D}"/>
              </a:ext>
            </a:extLst>
          </p:cNvPr>
          <p:cNvPicPr>
            <a:picLocks noChangeAspect="1"/>
          </p:cNvPicPr>
          <p:nvPr/>
        </p:nvPicPr>
        <p:blipFill>
          <a:blip r:embed="rId2"/>
          <a:stretch>
            <a:fillRect/>
          </a:stretch>
        </p:blipFill>
        <p:spPr>
          <a:xfrm>
            <a:off x="6096000" y="2484364"/>
            <a:ext cx="5477520" cy="4116134"/>
          </a:xfrm>
          <a:prstGeom prst="rect">
            <a:avLst/>
          </a:prstGeom>
        </p:spPr>
      </p:pic>
    </p:spTree>
    <p:extLst>
      <p:ext uri="{BB962C8B-B14F-4D97-AF65-F5344CB8AC3E}">
        <p14:creationId xmlns:p14="http://schemas.microsoft.com/office/powerpoint/2010/main" val="3663575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0B26-BBE4-4DA6-A965-9C413F3DD92A}"/>
              </a:ext>
            </a:extLst>
          </p:cNvPr>
          <p:cNvSpPr>
            <a:spLocks noGrp="1"/>
          </p:cNvSpPr>
          <p:nvPr>
            <p:ph type="title"/>
          </p:nvPr>
        </p:nvSpPr>
        <p:spPr/>
        <p:txBody>
          <a:bodyPr/>
          <a:lstStyle/>
          <a:p>
            <a:r>
              <a:rPr lang="en-US" dirty="0"/>
              <a:t>Currently tested devices (02.2022)</a:t>
            </a:r>
            <a:endParaRPr lang="en-DE" dirty="0"/>
          </a:p>
        </p:txBody>
      </p:sp>
      <p:sp>
        <p:nvSpPr>
          <p:cNvPr id="3" name="Content Placeholder 2">
            <a:extLst>
              <a:ext uri="{FF2B5EF4-FFF2-40B4-BE49-F238E27FC236}">
                <a16:creationId xmlns:a16="http://schemas.microsoft.com/office/drawing/2014/main" id="{8A3D9374-A25D-4E32-9768-FA29DFC3B0E2}"/>
              </a:ext>
            </a:extLst>
          </p:cNvPr>
          <p:cNvSpPr>
            <a:spLocks noGrp="1"/>
          </p:cNvSpPr>
          <p:nvPr>
            <p:ph idx="1"/>
          </p:nvPr>
        </p:nvSpPr>
        <p:spPr/>
        <p:txBody>
          <a:bodyPr/>
          <a:lstStyle/>
          <a:p>
            <a:r>
              <a:rPr lang="en-US" dirty="0"/>
              <a:t>Xiaomi Vacuum 1C: UART*/Reset**/</a:t>
            </a:r>
            <a:r>
              <a:rPr lang="en-US" dirty="0" err="1"/>
              <a:t>Livesuit</a:t>
            </a:r>
            <a:endParaRPr lang="en-US" dirty="0"/>
          </a:p>
          <a:p>
            <a:r>
              <a:rPr lang="en-US" dirty="0" err="1"/>
              <a:t>Dreame</a:t>
            </a:r>
            <a:r>
              <a:rPr lang="en-US" dirty="0"/>
              <a:t> D9 (normal and Pro): UART*/Reset*/</a:t>
            </a:r>
            <a:r>
              <a:rPr lang="en-US" dirty="0" err="1"/>
              <a:t>Livesuit</a:t>
            </a:r>
            <a:endParaRPr lang="en-US" dirty="0"/>
          </a:p>
          <a:p>
            <a:r>
              <a:rPr lang="en-US" dirty="0" err="1"/>
              <a:t>Dreame</a:t>
            </a:r>
            <a:r>
              <a:rPr lang="en-US" dirty="0"/>
              <a:t> F9: UART*/Reset*/</a:t>
            </a:r>
            <a:r>
              <a:rPr lang="en-US" dirty="0" err="1"/>
              <a:t>Livesuit</a:t>
            </a:r>
            <a:endParaRPr lang="en-US" dirty="0"/>
          </a:p>
          <a:p>
            <a:r>
              <a:rPr lang="en-US" dirty="0"/>
              <a:t>Xiaomi Vacuum 1T: Reset*/</a:t>
            </a:r>
            <a:r>
              <a:rPr lang="en-US" dirty="0" err="1"/>
              <a:t>Livesuit</a:t>
            </a:r>
            <a:r>
              <a:rPr lang="en-US" dirty="0"/>
              <a:t>**</a:t>
            </a:r>
          </a:p>
          <a:p>
            <a:r>
              <a:rPr lang="en-US" dirty="0" err="1"/>
              <a:t>Dreame</a:t>
            </a:r>
            <a:r>
              <a:rPr lang="en-US" dirty="0"/>
              <a:t> L10 Pro: Reset*/</a:t>
            </a:r>
            <a:r>
              <a:rPr lang="en-US" dirty="0" err="1"/>
              <a:t>Livesuit</a:t>
            </a:r>
            <a:r>
              <a:rPr lang="en-US" dirty="0"/>
              <a:t>**</a:t>
            </a:r>
          </a:p>
          <a:p>
            <a:r>
              <a:rPr lang="en-US" dirty="0" err="1"/>
              <a:t>Dreame</a:t>
            </a:r>
            <a:r>
              <a:rPr lang="en-US" dirty="0"/>
              <a:t> Z10 Pro: Reset*/</a:t>
            </a:r>
            <a:r>
              <a:rPr lang="en-US" dirty="0" err="1"/>
              <a:t>Livesuit</a:t>
            </a:r>
            <a:r>
              <a:rPr lang="en-US" dirty="0"/>
              <a:t>**</a:t>
            </a:r>
          </a:p>
          <a:p>
            <a:r>
              <a:rPr lang="en-US" dirty="0" err="1"/>
              <a:t>Mova</a:t>
            </a:r>
            <a:r>
              <a:rPr lang="en-US" dirty="0"/>
              <a:t> Z500: Reset*/</a:t>
            </a:r>
            <a:r>
              <a:rPr lang="en-US" dirty="0" err="1"/>
              <a:t>Livesuit</a:t>
            </a:r>
            <a:r>
              <a:rPr lang="en-US" dirty="0"/>
              <a:t>**</a:t>
            </a:r>
          </a:p>
          <a:p>
            <a:pPr marL="0" indent="0">
              <a:buNone/>
            </a:pPr>
            <a:r>
              <a:rPr lang="en-US" sz="2400" dirty="0"/>
              <a:t>* Method patched in new versions, check </a:t>
            </a:r>
            <a:r>
              <a:rPr lang="en-US" sz="2400" dirty="0">
                <a:hlinkClick r:id="rId2"/>
              </a:rPr>
              <a:t>https://dontvacuum.me/robotinfo/</a:t>
            </a:r>
            <a:endParaRPr lang="en-US" sz="2400" dirty="0"/>
          </a:p>
          <a:p>
            <a:pPr marL="0" indent="0">
              <a:buNone/>
            </a:pPr>
            <a:r>
              <a:rPr lang="en-US" sz="2400" dirty="0"/>
              <a:t>** Method might not be available in too old or too new versions.</a:t>
            </a:r>
          </a:p>
          <a:p>
            <a:pPr marL="0" indent="0">
              <a:buNone/>
            </a:pPr>
            <a:r>
              <a:rPr lang="en-US" sz="2400" dirty="0"/>
              <a:t>*** Method likely to be patched with future firmware updates</a:t>
            </a:r>
          </a:p>
          <a:p>
            <a:endParaRPr lang="en-US" dirty="0"/>
          </a:p>
          <a:p>
            <a:endParaRPr lang="en-DE" dirty="0"/>
          </a:p>
        </p:txBody>
      </p:sp>
    </p:spTree>
    <p:extLst>
      <p:ext uri="{BB962C8B-B14F-4D97-AF65-F5344CB8AC3E}">
        <p14:creationId xmlns:p14="http://schemas.microsoft.com/office/powerpoint/2010/main" val="3226557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F1A5-8F08-4057-99A1-E740D6187C4D}"/>
              </a:ext>
            </a:extLst>
          </p:cNvPr>
          <p:cNvSpPr>
            <a:spLocks noGrp="1"/>
          </p:cNvSpPr>
          <p:nvPr>
            <p:ph type="title"/>
          </p:nvPr>
        </p:nvSpPr>
        <p:spPr/>
        <p:txBody>
          <a:bodyPr/>
          <a:lstStyle/>
          <a:p>
            <a:r>
              <a:rPr lang="en-US" dirty="0"/>
              <a:t>Root Step 2</a:t>
            </a:r>
            <a:endParaRPr lang="en-DE" dirty="0"/>
          </a:p>
        </p:txBody>
      </p:sp>
      <p:sp>
        <p:nvSpPr>
          <p:cNvPr id="3" name="Content Placeholder 2">
            <a:extLst>
              <a:ext uri="{FF2B5EF4-FFF2-40B4-BE49-F238E27FC236}">
                <a16:creationId xmlns:a16="http://schemas.microsoft.com/office/drawing/2014/main" id="{118ACC55-2C45-41A1-B80C-E9E32C483570}"/>
              </a:ext>
            </a:extLst>
          </p:cNvPr>
          <p:cNvSpPr>
            <a:spLocks noGrp="1"/>
          </p:cNvSpPr>
          <p:nvPr>
            <p:ph idx="1"/>
          </p:nvPr>
        </p:nvSpPr>
        <p:spPr/>
        <p:txBody>
          <a:bodyPr/>
          <a:lstStyle/>
          <a:p>
            <a:r>
              <a:rPr lang="en-US" sz="2400" dirty="0"/>
              <a:t>Boot the Robot in FEL mode</a:t>
            </a:r>
          </a:p>
          <a:p>
            <a:pPr lvl="1"/>
            <a:r>
              <a:rPr lang="en-US" sz="2400" dirty="0"/>
              <a:t>Connect </a:t>
            </a:r>
            <a:r>
              <a:rPr lang="en-US" sz="2400" dirty="0" err="1"/>
              <a:t>MicroUSB</a:t>
            </a:r>
            <a:r>
              <a:rPr lang="en-US" sz="2400" dirty="0"/>
              <a:t> to your computer (no USB hub, preferred USB 2.0 port)</a:t>
            </a:r>
          </a:p>
          <a:p>
            <a:pPr lvl="1"/>
            <a:r>
              <a:rPr lang="en-US" sz="2400" dirty="0"/>
              <a:t>Connect BOOT_SEL to GND</a:t>
            </a:r>
          </a:p>
          <a:p>
            <a:pPr lvl="2"/>
            <a:r>
              <a:rPr lang="en-US" sz="2400" dirty="0"/>
              <a:t>Use jumper wire (see 2a)</a:t>
            </a:r>
          </a:p>
          <a:p>
            <a:pPr lvl="2"/>
            <a:r>
              <a:rPr lang="en-US" sz="2400" dirty="0"/>
              <a:t>Basic adapter (see 2b)</a:t>
            </a:r>
          </a:p>
          <a:p>
            <a:pPr lvl="2"/>
            <a:r>
              <a:rPr lang="en-US" sz="2400" dirty="0"/>
              <a:t>Advanced adapter (see 2c)</a:t>
            </a:r>
          </a:p>
          <a:p>
            <a:pPr lvl="1"/>
            <a:r>
              <a:rPr lang="en-US" sz="2400" dirty="0"/>
              <a:t>Press the power button for 3 seconds</a:t>
            </a:r>
          </a:p>
          <a:p>
            <a:pPr lvl="2"/>
            <a:r>
              <a:rPr lang="en-US" sz="2400" dirty="0"/>
              <a:t>USB device should show up on your computer</a:t>
            </a:r>
          </a:p>
          <a:p>
            <a:pPr lvl="2"/>
            <a:r>
              <a:rPr lang="en-US" sz="2400" dirty="0"/>
              <a:t>You might need to install the </a:t>
            </a:r>
            <a:r>
              <a:rPr lang="en-US" sz="2400" dirty="0" err="1"/>
              <a:t>Phoenixsuit</a:t>
            </a:r>
            <a:r>
              <a:rPr lang="en-US" sz="2400" dirty="0"/>
              <a:t> drivers located in “Drivers/</a:t>
            </a:r>
            <a:r>
              <a:rPr lang="en-US" sz="2400" dirty="0" err="1"/>
              <a:t>AW_Driver</a:t>
            </a:r>
            <a:r>
              <a:rPr lang="en-US" sz="2400" dirty="0"/>
              <a:t>”</a:t>
            </a:r>
          </a:p>
          <a:p>
            <a:pPr lvl="3"/>
            <a:r>
              <a:rPr lang="en-US" sz="2400" dirty="0"/>
              <a:t>(via Device Manager -&gt; Unknown Device -&gt; Update drivers)</a:t>
            </a:r>
          </a:p>
          <a:p>
            <a:pPr lvl="3"/>
            <a:r>
              <a:rPr lang="en-US" sz="2400" dirty="0"/>
              <a:t>If that does not work, download it here: https://builder.dontvacuum.me/usbdriver.zip</a:t>
            </a:r>
            <a:endParaRPr lang="en-DE" sz="2400" dirty="0"/>
          </a:p>
        </p:txBody>
      </p:sp>
    </p:spTree>
    <p:extLst>
      <p:ext uri="{BB962C8B-B14F-4D97-AF65-F5344CB8AC3E}">
        <p14:creationId xmlns:p14="http://schemas.microsoft.com/office/powerpoint/2010/main" val="3181536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4C6CB-432A-4587-9EEC-55E6CEFB8259}"/>
              </a:ext>
            </a:extLst>
          </p:cNvPr>
          <p:cNvSpPr>
            <a:spLocks noGrp="1"/>
          </p:cNvSpPr>
          <p:nvPr>
            <p:ph type="title"/>
          </p:nvPr>
        </p:nvSpPr>
        <p:spPr/>
        <p:txBody>
          <a:bodyPr/>
          <a:lstStyle/>
          <a:p>
            <a:r>
              <a:rPr lang="en-US" dirty="0"/>
              <a:t>Root Step 2a</a:t>
            </a:r>
            <a:endParaRPr lang="en-DE" dirty="0"/>
          </a:p>
        </p:txBody>
      </p:sp>
      <p:sp>
        <p:nvSpPr>
          <p:cNvPr id="3" name="Content Placeholder 2">
            <a:extLst>
              <a:ext uri="{FF2B5EF4-FFF2-40B4-BE49-F238E27FC236}">
                <a16:creationId xmlns:a16="http://schemas.microsoft.com/office/drawing/2014/main" id="{E4D46271-3D1D-4CAB-BC6D-0E889E48E8C8}"/>
              </a:ext>
            </a:extLst>
          </p:cNvPr>
          <p:cNvSpPr>
            <a:spLocks noGrp="1"/>
          </p:cNvSpPr>
          <p:nvPr>
            <p:ph idx="1"/>
          </p:nvPr>
        </p:nvSpPr>
        <p:spPr/>
        <p:txBody>
          <a:bodyPr/>
          <a:lstStyle/>
          <a:p>
            <a:r>
              <a:rPr lang="en-US" dirty="0"/>
              <a:t>Jumper wires: Ideally you have 2mm headers</a:t>
            </a:r>
          </a:p>
          <a:p>
            <a:pPr lvl="1"/>
            <a:r>
              <a:rPr lang="en-US" dirty="0"/>
              <a:t>Make sure that the USB connection stays stable before you trigger the update (check the Windows Device Manager)</a:t>
            </a:r>
          </a:p>
          <a:p>
            <a:pPr lvl="1"/>
            <a:r>
              <a:rPr lang="en-US" dirty="0"/>
              <a:t>2.54 pitch jumper cables might fit but can cause issues</a:t>
            </a:r>
            <a:endParaRPr lang="en-DE" dirty="0"/>
          </a:p>
        </p:txBody>
      </p:sp>
      <p:pic>
        <p:nvPicPr>
          <p:cNvPr id="4" name="Picture 3">
            <a:extLst>
              <a:ext uri="{FF2B5EF4-FFF2-40B4-BE49-F238E27FC236}">
                <a16:creationId xmlns:a16="http://schemas.microsoft.com/office/drawing/2014/main" id="{79AA60D0-6DC0-4DD3-914D-E3737EFB9092}"/>
              </a:ext>
            </a:extLst>
          </p:cNvPr>
          <p:cNvPicPr>
            <a:picLocks noChangeAspect="1"/>
          </p:cNvPicPr>
          <p:nvPr/>
        </p:nvPicPr>
        <p:blipFill rotWithShape="1">
          <a:blip r:embed="rId2"/>
          <a:srcRect t="9873" b="23461"/>
          <a:stretch/>
        </p:blipFill>
        <p:spPr>
          <a:xfrm>
            <a:off x="5402317" y="3463158"/>
            <a:ext cx="6789683" cy="3394841"/>
          </a:xfrm>
          <a:prstGeom prst="rect">
            <a:avLst/>
          </a:prstGeom>
        </p:spPr>
      </p:pic>
      <p:pic>
        <p:nvPicPr>
          <p:cNvPr id="7" name="Picture 6">
            <a:extLst>
              <a:ext uri="{FF2B5EF4-FFF2-40B4-BE49-F238E27FC236}">
                <a16:creationId xmlns:a16="http://schemas.microsoft.com/office/drawing/2014/main" id="{A73C9CC7-33AD-461F-8382-C661A98B919D}"/>
              </a:ext>
            </a:extLst>
          </p:cNvPr>
          <p:cNvPicPr>
            <a:picLocks noChangeAspect="1"/>
          </p:cNvPicPr>
          <p:nvPr/>
        </p:nvPicPr>
        <p:blipFill>
          <a:blip r:embed="rId3"/>
          <a:stretch>
            <a:fillRect/>
          </a:stretch>
        </p:blipFill>
        <p:spPr>
          <a:xfrm>
            <a:off x="693683" y="3613182"/>
            <a:ext cx="4135820" cy="2950002"/>
          </a:xfrm>
          <a:prstGeom prst="rect">
            <a:avLst/>
          </a:prstGeom>
        </p:spPr>
      </p:pic>
      <p:sp>
        <p:nvSpPr>
          <p:cNvPr id="5" name="Rechteck 4">
            <a:extLst>
              <a:ext uri="{FF2B5EF4-FFF2-40B4-BE49-F238E27FC236}">
                <a16:creationId xmlns:a16="http://schemas.microsoft.com/office/drawing/2014/main" id="{59580E69-F7E2-4959-A482-33EE54E528AF}"/>
              </a:ext>
            </a:extLst>
          </p:cNvPr>
          <p:cNvSpPr/>
          <p:nvPr/>
        </p:nvSpPr>
        <p:spPr>
          <a:xfrm>
            <a:off x="3287486" y="5279571"/>
            <a:ext cx="1626100" cy="9688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190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FD2D-65D9-4D73-91FD-8D7997BC652A}"/>
              </a:ext>
            </a:extLst>
          </p:cNvPr>
          <p:cNvSpPr>
            <a:spLocks noGrp="1"/>
          </p:cNvSpPr>
          <p:nvPr>
            <p:ph type="title"/>
          </p:nvPr>
        </p:nvSpPr>
        <p:spPr/>
        <p:txBody>
          <a:bodyPr/>
          <a:lstStyle/>
          <a:p>
            <a:r>
              <a:rPr lang="en-US" dirty="0"/>
              <a:t>Root Step 2b</a:t>
            </a:r>
            <a:endParaRPr lang="en-DE" dirty="0"/>
          </a:p>
        </p:txBody>
      </p:sp>
      <p:sp>
        <p:nvSpPr>
          <p:cNvPr id="3" name="Content Placeholder 2">
            <a:extLst>
              <a:ext uri="{FF2B5EF4-FFF2-40B4-BE49-F238E27FC236}">
                <a16:creationId xmlns:a16="http://schemas.microsoft.com/office/drawing/2014/main" id="{013886C4-3922-461B-B6AF-E2E6C2BC81EC}"/>
              </a:ext>
            </a:extLst>
          </p:cNvPr>
          <p:cNvSpPr>
            <a:spLocks noGrp="1"/>
          </p:cNvSpPr>
          <p:nvPr>
            <p:ph idx="1"/>
          </p:nvPr>
        </p:nvSpPr>
        <p:spPr/>
        <p:txBody>
          <a:bodyPr/>
          <a:lstStyle/>
          <a:p>
            <a:r>
              <a:rPr lang="en-US" dirty="0"/>
              <a:t>Basic PCB: Short the left pin to GND (e.g. with screwdriver)</a:t>
            </a:r>
            <a:endParaRPr lang="en-DE" dirty="0"/>
          </a:p>
        </p:txBody>
      </p:sp>
      <p:pic>
        <p:nvPicPr>
          <p:cNvPr id="4" name="Picture 3">
            <a:extLst>
              <a:ext uri="{FF2B5EF4-FFF2-40B4-BE49-F238E27FC236}">
                <a16:creationId xmlns:a16="http://schemas.microsoft.com/office/drawing/2014/main" id="{D3778884-4E91-469C-B6CC-77FB76E13139}"/>
              </a:ext>
            </a:extLst>
          </p:cNvPr>
          <p:cNvPicPr>
            <a:picLocks noChangeAspect="1"/>
          </p:cNvPicPr>
          <p:nvPr/>
        </p:nvPicPr>
        <p:blipFill rotWithShape="1">
          <a:blip r:embed="rId2">
            <a:extLst>
              <a:ext uri="{28A0092B-C50C-407E-A947-70E740481C1C}">
                <a14:useLocalDpi xmlns:a14="http://schemas.microsoft.com/office/drawing/2010/main" val="0"/>
              </a:ext>
            </a:extLst>
          </a:blip>
          <a:srcRect l="12702" t="25134" r="24195" b="12337"/>
          <a:stretch/>
        </p:blipFill>
        <p:spPr>
          <a:xfrm>
            <a:off x="73571" y="1866917"/>
            <a:ext cx="6096000" cy="4530360"/>
          </a:xfrm>
          <a:prstGeom prst="rect">
            <a:avLst/>
          </a:prstGeom>
        </p:spPr>
      </p:pic>
      <p:pic>
        <p:nvPicPr>
          <p:cNvPr id="6" name="Picture 5">
            <a:extLst>
              <a:ext uri="{FF2B5EF4-FFF2-40B4-BE49-F238E27FC236}">
                <a16:creationId xmlns:a16="http://schemas.microsoft.com/office/drawing/2014/main" id="{DB0408E2-51C3-4699-B5DA-9000E3E53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124" y="1858140"/>
            <a:ext cx="6043447" cy="4532585"/>
          </a:xfrm>
          <a:prstGeom prst="rect">
            <a:avLst/>
          </a:prstGeom>
        </p:spPr>
      </p:pic>
    </p:spTree>
    <p:extLst>
      <p:ext uri="{BB962C8B-B14F-4D97-AF65-F5344CB8AC3E}">
        <p14:creationId xmlns:p14="http://schemas.microsoft.com/office/powerpoint/2010/main" val="3796362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FD2D-65D9-4D73-91FD-8D7997BC652A}"/>
              </a:ext>
            </a:extLst>
          </p:cNvPr>
          <p:cNvSpPr>
            <a:spLocks noGrp="1"/>
          </p:cNvSpPr>
          <p:nvPr>
            <p:ph type="title"/>
          </p:nvPr>
        </p:nvSpPr>
        <p:spPr/>
        <p:txBody>
          <a:bodyPr/>
          <a:lstStyle/>
          <a:p>
            <a:r>
              <a:rPr lang="en-US" dirty="0"/>
              <a:t>Root Step 2c</a:t>
            </a:r>
            <a:endParaRPr lang="en-DE" dirty="0"/>
          </a:p>
        </p:txBody>
      </p:sp>
      <p:sp>
        <p:nvSpPr>
          <p:cNvPr id="3" name="Content Placeholder 2">
            <a:extLst>
              <a:ext uri="{FF2B5EF4-FFF2-40B4-BE49-F238E27FC236}">
                <a16:creationId xmlns:a16="http://schemas.microsoft.com/office/drawing/2014/main" id="{013886C4-3922-461B-B6AF-E2E6C2BC81EC}"/>
              </a:ext>
            </a:extLst>
          </p:cNvPr>
          <p:cNvSpPr>
            <a:spLocks noGrp="1"/>
          </p:cNvSpPr>
          <p:nvPr>
            <p:ph idx="1"/>
          </p:nvPr>
        </p:nvSpPr>
        <p:spPr/>
        <p:txBody>
          <a:bodyPr/>
          <a:lstStyle/>
          <a:p>
            <a:r>
              <a:rPr lang="en-US" dirty="0"/>
              <a:t>Advanced PCB: Short BOOT_SEL pads</a:t>
            </a:r>
            <a:endParaRPr lang="en-DE" dirty="0"/>
          </a:p>
        </p:txBody>
      </p:sp>
      <p:pic>
        <p:nvPicPr>
          <p:cNvPr id="6" name="Picture 5">
            <a:extLst>
              <a:ext uri="{FF2B5EF4-FFF2-40B4-BE49-F238E27FC236}">
                <a16:creationId xmlns:a16="http://schemas.microsoft.com/office/drawing/2014/main" id="{4BE5FE08-C53A-41B7-B612-FDCD9380CF90}"/>
              </a:ext>
            </a:extLst>
          </p:cNvPr>
          <p:cNvPicPr>
            <a:picLocks noChangeAspect="1"/>
          </p:cNvPicPr>
          <p:nvPr/>
        </p:nvPicPr>
        <p:blipFill rotWithShape="1">
          <a:blip r:embed="rId2">
            <a:extLst>
              <a:ext uri="{28A0092B-C50C-407E-A947-70E740481C1C}">
                <a14:useLocalDpi xmlns:a14="http://schemas.microsoft.com/office/drawing/2010/main" val="0"/>
              </a:ext>
            </a:extLst>
          </a:blip>
          <a:srcRect l="5115" t="9272" r="31839" b="18083"/>
          <a:stretch/>
        </p:blipFill>
        <p:spPr>
          <a:xfrm>
            <a:off x="162322" y="1827050"/>
            <a:ext cx="5477587" cy="4733594"/>
          </a:xfrm>
          <a:prstGeom prst="rect">
            <a:avLst/>
          </a:prstGeom>
        </p:spPr>
      </p:pic>
      <p:sp>
        <p:nvSpPr>
          <p:cNvPr id="7" name="Oval 6">
            <a:extLst>
              <a:ext uri="{FF2B5EF4-FFF2-40B4-BE49-F238E27FC236}">
                <a16:creationId xmlns:a16="http://schemas.microsoft.com/office/drawing/2014/main" id="{D8DB14A1-A6F5-405F-BC10-907E8979B0A3}"/>
              </a:ext>
            </a:extLst>
          </p:cNvPr>
          <p:cNvSpPr/>
          <p:nvPr/>
        </p:nvSpPr>
        <p:spPr>
          <a:xfrm>
            <a:off x="4158938" y="4564323"/>
            <a:ext cx="463331" cy="522683"/>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8" name="TextBox 7">
            <a:extLst>
              <a:ext uri="{FF2B5EF4-FFF2-40B4-BE49-F238E27FC236}">
                <a16:creationId xmlns:a16="http://schemas.microsoft.com/office/drawing/2014/main" id="{F37DD84D-BE79-4389-AD1E-FC8890E95287}"/>
              </a:ext>
            </a:extLst>
          </p:cNvPr>
          <p:cNvSpPr txBox="1"/>
          <p:nvPr/>
        </p:nvSpPr>
        <p:spPr>
          <a:xfrm>
            <a:off x="3955325" y="3763493"/>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10" name="Straight Connector 9">
            <a:extLst>
              <a:ext uri="{FF2B5EF4-FFF2-40B4-BE49-F238E27FC236}">
                <a16:creationId xmlns:a16="http://schemas.microsoft.com/office/drawing/2014/main" id="{933DA15D-030A-4E68-964C-A118EF0C104C}"/>
              </a:ext>
            </a:extLst>
          </p:cNvPr>
          <p:cNvCxnSpPr>
            <a:cxnSpLocks/>
            <a:endCxn id="7" idx="0"/>
          </p:cNvCxnSpPr>
          <p:nvPr/>
        </p:nvCxnSpPr>
        <p:spPr>
          <a:xfrm>
            <a:off x="4272455" y="4225158"/>
            <a:ext cx="118149" cy="339165"/>
          </a:xfrm>
          <a:prstGeom prst="line">
            <a:avLst/>
          </a:prstGeom>
          <a:ln w="57150"/>
        </p:spPr>
        <p:style>
          <a:lnRef idx="1">
            <a:schemeClr val="accent3"/>
          </a:lnRef>
          <a:fillRef idx="0">
            <a:schemeClr val="accent3"/>
          </a:fillRef>
          <a:effectRef idx="0">
            <a:schemeClr val="accent3"/>
          </a:effectRef>
          <a:fontRef idx="minor">
            <a:schemeClr val="tx1"/>
          </a:fontRef>
        </p:style>
      </p:cxnSp>
      <p:pic>
        <p:nvPicPr>
          <p:cNvPr id="11" name="Picture 10">
            <a:extLst>
              <a:ext uri="{FF2B5EF4-FFF2-40B4-BE49-F238E27FC236}">
                <a16:creationId xmlns:a16="http://schemas.microsoft.com/office/drawing/2014/main" id="{EB8E5632-C99E-400F-95C8-CB865CED3B2E}"/>
              </a:ext>
            </a:extLst>
          </p:cNvPr>
          <p:cNvPicPr>
            <a:picLocks noChangeAspect="1"/>
          </p:cNvPicPr>
          <p:nvPr/>
        </p:nvPicPr>
        <p:blipFill rotWithShape="1">
          <a:blip r:embed="rId3"/>
          <a:srcRect l="9023" t="11801" r="22988" b="19157"/>
          <a:stretch/>
        </p:blipFill>
        <p:spPr>
          <a:xfrm>
            <a:off x="5943599" y="1825734"/>
            <a:ext cx="6216869" cy="4734910"/>
          </a:xfrm>
          <a:prstGeom prst="rect">
            <a:avLst/>
          </a:prstGeom>
        </p:spPr>
      </p:pic>
      <p:cxnSp>
        <p:nvCxnSpPr>
          <p:cNvPr id="14" name="Straight Connector 13">
            <a:extLst>
              <a:ext uri="{FF2B5EF4-FFF2-40B4-BE49-F238E27FC236}">
                <a16:creationId xmlns:a16="http://schemas.microsoft.com/office/drawing/2014/main" id="{37792EF6-5482-4A8E-8A3E-C3EAEDEA1518}"/>
              </a:ext>
            </a:extLst>
          </p:cNvPr>
          <p:cNvCxnSpPr/>
          <p:nvPr/>
        </p:nvCxnSpPr>
        <p:spPr>
          <a:xfrm>
            <a:off x="4529959" y="4750676"/>
            <a:ext cx="436179" cy="141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CE44825-2708-43CA-ADCF-6C2A826435C3}"/>
              </a:ext>
            </a:extLst>
          </p:cNvPr>
          <p:cNvCxnSpPr>
            <a:cxnSpLocks/>
          </p:cNvCxnSpPr>
          <p:nvPr/>
        </p:nvCxnSpPr>
        <p:spPr>
          <a:xfrm flipV="1">
            <a:off x="4529959" y="4892566"/>
            <a:ext cx="436179" cy="683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254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0989-C4BB-458F-AE9E-ED85BD5C9816}"/>
              </a:ext>
            </a:extLst>
          </p:cNvPr>
          <p:cNvSpPr>
            <a:spLocks noGrp="1"/>
          </p:cNvSpPr>
          <p:nvPr>
            <p:ph type="title"/>
          </p:nvPr>
        </p:nvSpPr>
        <p:spPr/>
        <p:txBody>
          <a:bodyPr/>
          <a:lstStyle/>
          <a:p>
            <a:r>
              <a:rPr lang="en-US" dirty="0"/>
              <a:t>Root Step 3</a:t>
            </a:r>
            <a:endParaRPr lang="en-DE" dirty="0"/>
          </a:p>
        </p:txBody>
      </p:sp>
      <p:sp>
        <p:nvSpPr>
          <p:cNvPr id="3" name="Content Placeholder 2">
            <a:extLst>
              <a:ext uri="{FF2B5EF4-FFF2-40B4-BE49-F238E27FC236}">
                <a16:creationId xmlns:a16="http://schemas.microsoft.com/office/drawing/2014/main" id="{0C89E7CC-0521-4B0E-A85F-B9011D3646BC}"/>
              </a:ext>
            </a:extLst>
          </p:cNvPr>
          <p:cNvSpPr>
            <a:spLocks noGrp="1"/>
          </p:cNvSpPr>
          <p:nvPr>
            <p:ph idx="1"/>
          </p:nvPr>
        </p:nvSpPr>
        <p:spPr/>
        <p:txBody>
          <a:bodyPr/>
          <a:lstStyle/>
          <a:p>
            <a:r>
              <a:rPr lang="en-US" dirty="0"/>
              <a:t>Disconnect BOOT_SEL before proceeding</a:t>
            </a:r>
          </a:p>
          <a:p>
            <a:r>
              <a:rPr lang="en-US" dirty="0"/>
              <a:t>In </a:t>
            </a:r>
            <a:r>
              <a:rPr lang="en-US" dirty="0" err="1"/>
              <a:t>Phoenixsuit</a:t>
            </a:r>
            <a:endParaRPr lang="en-US" dirty="0"/>
          </a:p>
          <a:p>
            <a:pPr lvl="1"/>
            <a:r>
              <a:rPr lang="en-US" dirty="0"/>
              <a:t>Click on Update</a:t>
            </a:r>
          </a:p>
          <a:p>
            <a:pPr lvl="1"/>
            <a:r>
              <a:rPr lang="en-US" dirty="0"/>
              <a:t>If asked about mandatory format, select “No” !</a:t>
            </a:r>
          </a:p>
          <a:p>
            <a:pPr lvl="1"/>
            <a:r>
              <a:rPr lang="en-US" dirty="0"/>
              <a:t>Wait for Update to finish</a:t>
            </a:r>
          </a:p>
          <a:p>
            <a:endParaRPr lang="en-DE" dirty="0"/>
          </a:p>
        </p:txBody>
      </p:sp>
      <p:pic>
        <p:nvPicPr>
          <p:cNvPr id="4" name="Picture 3">
            <a:extLst>
              <a:ext uri="{FF2B5EF4-FFF2-40B4-BE49-F238E27FC236}">
                <a16:creationId xmlns:a16="http://schemas.microsoft.com/office/drawing/2014/main" id="{CBECCCFF-A01A-44A9-9627-86DC4513B54E}"/>
              </a:ext>
            </a:extLst>
          </p:cNvPr>
          <p:cNvPicPr>
            <a:picLocks noChangeAspect="1"/>
          </p:cNvPicPr>
          <p:nvPr/>
        </p:nvPicPr>
        <p:blipFill>
          <a:blip r:embed="rId2"/>
          <a:stretch>
            <a:fillRect/>
          </a:stretch>
        </p:blipFill>
        <p:spPr>
          <a:xfrm>
            <a:off x="4051736" y="4054417"/>
            <a:ext cx="7581571" cy="2551335"/>
          </a:xfrm>
          <a:prstGeom prst="rect">
            <a:avLst/>
          </a:prstGeom>
        </p:spPr>
      </p:pic>
      <p:sp>
        <p:nvSpPr>
          <p:cNvPr id="5" name="Rectangle 4">
            <a:extLst>
              <a:ext uri="{FF2B5EF4-FFF2-40B4-BE49-F238E27FC236}">
                <a16:creationId xmlns:a16="http://schemas.microsoft.com/office/drawing/2014/main" id="{03137802-2BB2-45DF-99EA-200B8AA8DF0B}"/>
              </a:ext>
            </a:extLst>
          </p:cNvPr>
          <p:cNvSpPr/>
          <p:nvPr/>
        </p:nvSpPr>
        <p:spPr>
          <a:xfrm>
            <a:off x="7842522" y="5996152"/>
            <a:ext cx="1101781" cy="6096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644359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0989-C4BB-458F-AE9E-ED85BD5C9816}"/>
              </a:ext>
            </a:extLst>
          </p:cNvPr>
          <p:cNvSpPr>
            <a:spLocks noGrp="1"/>
          </p:cNvSpPr>
          <p:nvPr>
            <p:ph type="title"/>
          </p:nvPr>
        </p:nvSpPr>
        <p:spPr/>
        <p:txBody>
          <a:bodyPr/>
          <a:lstStyle/>
          <a:p>
            <a:r>
              <a:rPr lang="en-US" dirty="0"/>
              <a:t>Root Step 3 Trouble shooting</a:t>
            </a:r>
            <a:endParaRPr lang="en-DE" dirty="0"/>
          </a:p>
        </p:txBody>
      </p:sp>
      <p:sp>
        <p:nvSpPr>
          <p:cNvPr id="3" name="Content Placeholder 2">
            <a:extLst>
              <a:ext uri="{FF2B5EF4-FFF2-40B4-BE49-F238E27FC236}">
                <a16:creationId xmlns:a16="http://schemas.microsoft.com/office/drawing/2014/main" id="{0C89E7CC-0521-4B0E-A85F-B9011D3646BC}"/>
              </a:ext>
            </a:extLst>
          </p:cNvPr>
          <p:cNvSpPr>
            <a:spLocks noGrp="1"/>
          </p:cNvSpPr>
          <p:nvPr>
            <p:ph idx="1"/>
          </p:nvPr>
        </p:nvSpPr>
        <p:spPr/>
        <p:txBody>
          <a:bodyPr/>
          <a:lstStyle/>
          <a:p>
            <a:r>
              <a:rPr lang="en-US" dirty="0"/>
              <a:t>Do not use USB hubs</a:t>
            </a:r>
          </a:p>
          <a:p>
            <a:r>
              <a:rPr lang="en-US" dirty="0"/>
              <a:t>Use only USB 2.0 connections</a:t>
            </a:r>
          </a:p>
          <a:p>
            <a:r>
              <a:rPr lang="en-US" dirty="0"/>
              <a:t>If the device is detected initially, but disappears:</a:t>
            </a:r>
          </a:p>
          <a:p>
            <a:pPr lvl="1"/>
            <a:r>
              <a:rPr lang="en-US" dirty="0"/>
              <a:t>Try to use a different USB port</a:t>
            </a:r>
          </a:p>
          <a:p>
            <a:pPr lvl="1"/>
            <a:r>
              <a:rPr lang="en-US" dirty="0"/>
              <a:t>If you use VMs: Make sure that the USB filter is correct</a:t>
            </a:r>
          </a:p>
          <a:p>
            <a:endParaRPr lang="en-DE" dirty="0"/>
          </a:p>
        </p:txBody>
      </p:sp>
    </p:spTree>
    <p:extLst>
      <p:ext uri="{BB962C8B-B14F-4D97-AF65-F5344CB8AC3E}">
        <p14:creationId xmlns:p14="http://schemas.microsoft.com/office/powerpoint/2010/main" val="4200212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371D7-5DDB-4E79-846B-4C58F451D7A7}"/>
              </a:ext>
            </a:extLst>
          </p:cNvPr>
          <p:cNvSpPr>
            <a:spLocks noGrp="1"/>
          </p:cNvSpPr>
          <p:nvPr>
            <p:ph type="title"/>
          </p:nvPr>
        </p:nvSpPr>
        <p:spPr/>
        <p:txBody>
          <a:bodyPr/>
          <a:lstStyle/>
          <a:p>
            <a:r>
              <a:rPr lang="en-US" dirty="0"/>
              <a:t>Firmware customization</a:t>
            </a:r>
            <a:endParaRPr lang="en-DE" dirty="0"/>
          </a:p>
        </p:txBody>
      </p:sp>
      <p:sp>
        <p:nvSpPr>
          <p:cNvPr id="5" name="Text Placeholder 4">
            <a:extLst>
              <a:ext uri="{FF2B5EF4-FFF2-40B4-BE49-F238E27FC236}">
                <a16:creationId xmlns:a16="http://schemas.microsoft.com/office/drawing/2014/main" id="{4F5794AF-59B5-479F-9E8F-E2DB59875001}"/>
              </a:ext>
            </a:extLst>
          </p:cNvPr>
          <p:cNvSpPr>
            <a:spLocks noGrp="1"/>
          </p:cNvSpPr>
          <p:nvPr>
            <p:ph type="body" idx="1"/>
          </p:nvPr>
        </p:nvSpPr>
        <p:spPr/>
        <p:txBody>
          <a:bodyPr/>
          <a:lstStyle/>
          <a:p>
            <a:endParaRPr lang="en-DE"/>
          </a:p>
        </p:txBody>
      </p:sp>
    </p:spTree>
    <p:extLst>
      <p:ext uri="{BB962C8B-B14F-4D97-AF65-F5344CB8AC3E}">
        <p14:creationId xmlns:p14="http://schemas.microsoft.com/office/powerpoint/2010/main" val="3517411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35D6-CB5A-4E6D-824E-F72B7D5AD220}"/>
              </a:ext>
            </a:extLst>
          </p:cNvPr>
          <p:cNvSpPr>
            <a:spLocks noGrp="1"/>
          </p:cNvSpPr>
          <p:nvPr>
            <p:ph type="title"/>
          </p:nvPr>
        </p:nvSpPr>
        <p:spPr/>
        <p:txBody>
          <a:bodyPr/>
          <a:lstStyle/>
          <a:p>
            <a:endParaRPr lang="en-DE" dirty="0"/>
          </a:p>
        </p:txBody>
      </p:sp>
      <p:sp>
        <p:nvSpPr>
          <p:cNvPr id="3" name="Content Placeholder 2">
            <a:extLst>
              <a:ext uri="{FF2B5EF4-FFF2-40B4-BE49-F238E27FC236}">
                <a16:creationId xmlns:a16="http://schemas.microsoft.com/office/drawing/2014/main" id="{7F38D8C5-FE7A-443A-945A-0DAB38D9AAC0}"/>
              </a:ext>
            </a:extLst>
          </p:cNvPr>
          <p:cNvSpPr>
            <a:spLocks noGrp="1"/>
          </p:cNvSpPr>
          <p:nvPr>
            <p:ph idx="1"/>
          </p:nvPr>
        </p:nvSpPr>
        <p:spPr/>
        <p:txBody>
          <a:bodyPr/>
          <a:lstStyle/>
          <a:p>
            <a:pPr marL="0" indent="0">
              <a:buNone/>
            </a:pPr>
            <a:endParaRPr lang="en-US" sz="4000" dirty="0"/>
          </a:p>
          <a:p>
            <a:pPr marL="0" indent="0">
              <a:buNone/>
            </a:pPr>
            <a:r>
              <a:rPr lang="en-US" sz="4000" dirty="0"/>
              <a:t>You have now installed a custom firmware ;)</a:t>
            </a:r>
            <a:endParaRPr lang="en-DE" sz="4000" dirty="0"/>
          </a:p>
        </p:txBody>
      </p:sp>
    </p:spTree>
    <p:extLst>
      <p:ext uri="{BB962C8B-B14F-4D97-AF65-F5344CB8AC3E}">
        <p14:creationId xmlns:p14="http://schemas.microsoft.com/office/powerpoint/2010/main" val="2709332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BE6A3F-54FB-4C39-82D3-7EB16AE64E38}"/>
              </a:ext>
            </a:extLst>
          </p:cNvPr>
          <p:cNvSpPr>
            <a:spLocks noGrp="1"/>
          </p:cNvSpPr>
          <p:nvPr>
            <p:ph type="title"/>
          </p:nvPr>
        </p:nvSpPr>
        <p:spPr/>
        <p:txBody>
          <a:bodyPr/>
          <a:lstStyle/>
          <a:p>
            <a:r>
              <a:rPr lang="de-DE" dirty="0" err="1"/>
              <a:t>Customization</a:t>
            </a:r>
            <a:r>
              <a:rPr lang="de-DE" dirty="0"/>
              <a:t> of </a:t>
            </a:r>
            <a:r>
              <a:rPr lang="de-DE" dirty="0" err="1"/>
              <a:t>firmware</a:t>
            </a:r>
            <a:endParaRPr lang="en-US" dirty="0"/>
          </a:p>
        </p:txBody>
      </p:sp>
      <p:sp>
        <p:nvSpPr>
          <p:cNvPr id="3" name="Inhaltsplatzhalter 2">
            <a:extLst>
              <a:ext uri="{FF2B5EF4-FFF2-40B4-BE49-F238E27FC236}">
                <a16:creationId xmlns:a16="http://schemas.microsoft.com/office/drawing/2014/main" id="{6C52D37B-1F9B-4791-9C21-E2D1EBE0D067}"/>
              </a:ext>
            </a:extLst>
          </p:cNvPr>
          <p:cNvSpPr>
            <a:spLocks noGrp="1"/>
          </p:cNvSpPr>
          <p:nvPr>
            <p:ph idx="1"/>
          </p:nvPr>
        </p:nvSpPr>
        <p:spPr/>
        <p:txBody>
          <a:bodyPr/>
          <a:lstStyle/>
          <a:p>
            <a:r>
              <a:rPr lang="de-DE" dirty="0"/>
              <a:t>The </a:t>
            </a:r>
            <a:r>
              <a:rPr lang="de-DE" dirty="0" err="1"/>
              <a:t>firmware</a:t>
            </a:r>
            <a:r>
              <a:rPr lang="de-DE" dirty="0"/>
              <a:t> </a:t>
            </a:r>
            <a:r>
              <a:rPr lang="de-DE" dirty="0" err="1"/>
              <a:t>builder</a:t>
            </a:r>
            <a:r>
              <a:rPr lang="de-DE" dirty="0"/>
              <a:t> </a:t>
            </a:r>
            <a:r>
              <a:rPr lang="de-DE" dirty="0" err="1"/>
              <a:t>adds</a:t>
            </a:r>
            <a:r>
              <a:rPr lang="de-DE" dirty="0"/>
              <a:t> </a:t>
            </a:r>
            <a:r>
              <a:rPr lang="de-DE" dirty="0" err="1"/>
              <a:t>to</a:t>
            </a:r>
            <a:r>
              <a:rPr lang="de-DE" dirty="0"/>
              <a:t> </a:t>
            </a:r>
            <a:r>
              <a:rPr lang="de-DE" dirty="0" err="1"/>
              <a:t>hooks</a:t>
            </a:r>
            <a:r>
              <a:rPr lang="de-DE" dirty="0"/>
              <a:t> </a:t>
            </a:r>
            <a:r>
              <a:rPr lang="de-DE" dirty="0" err="1"/>
              <a:t>to</a:t>
            </a:r>
            <a:r>
              <a:rPr lang="de-DE" dirty="0"/>
              <a:t> </a:t>
            </a:r>
            <a:r>
              <a:rPr lang="de-DE" dirty="0" err="1"/>
              <a:t>the</a:t>
            </a:r>
            <a:r>
              <a:rPr lang="de-DE" dirty="0"/>
              <a:t> </a:t>
            </a:r>
            <a:r>
              <a:rPr lang="de-DE" dirty="0" err="1"/>
              <a:t>start</a:t>
            </a:r>
            <a:r>
              <a:rPr lang="de-DE" dirty="0"/>
              <a:t> </a:t>
            </a:r>
            <a:r>
              <a:rPr lang="de-DE" dirty="0" err="1"/>
              <a:t>process</a:t>
            </a:r>
            <a:endParaRPr lang="de-DE" dirty="0"/>
          </a:p>
          <a:p>
            <a:pPr lvl="1"/>
            <a:r>
              <a:rPr lang="de-DE" dirty="0"/>
              <a:t>/data/_root_sysconfig.sh (</a:t>
            </a:r>
            <a:r>
              <a:rPr lang="de-DE" dirty="0" err="1"/>
              <a:t>gets</a:t>
            </a:r>
            <a:r>
              <a:rPr lang="de-DE" dirty="0"/>
              <a:t> </a:t>
            </a:r>
            <a:r>
              <a:rPr lang="de-DE" dirty="0" err="1"/>
              <a:t>executed</a:t>
            </a:r>
            <a:r>
              <a:rPr lang="de-DE" dirty="0"/>
              <a:t> </a:t>
            </a:r>
            <a:r>
              <a:rPr lang="de-DE" dirty="0" err="1"/>
              <a:t>early</a:t>
            </a:r>
            <a:r>
              <a:rPr lang="de-DE" dirty="0"/>
              <a:t>)</a:t>
            </a:r>
          </a:p>
          <a:p>
            <a:pPr lvl="1"/>
            <a:r>
              <a:rPr lang="de-DE" dirty="0"/>
              <a:t>/data/_root_postboot.sh (</a:t>
            </a:r>
            <a:r>
              <a:rPr lang="de-DE" dirty="0" err="1"/>
              <a:t>gets</a:t>
            </a:r>
            <a:r>
              <a:rPr lang="de-DE" dirty="0"/>
              <a:t> </a:t>
            </a:r>
            <a:r>
              <a:rPr lang="de-DE" dirty="0" err="1"/>
              <a:t>executed</a:t>
            </a:r>
            <a:r>
              <a:rPr lang="de-DE" dirty="0"/>
              <a:t> after </a:t>
            </a:r>
            <a:r>
              <a:rPr lang="de-DE" dirty="0" err="1"/>
              <a:t>boot</a:t>
            </a:r>
            <a:r>
              <a:rPr lang="de-DE" dirty="0"/>
              <a:t>)</a:t>
            </a:r>
          </a:p>
          <a:p>
            <a:r>
              <a:rPr lang="de-DE" dirty="0"/>
              <a:t>At </a:t>
            </a:r>
            <a:r>
              <a:rPr lang="de-DE" dirty="0" err="1"/>
              <a:t>each</a:t>
            </a:r>
            <a:r>
              <a:rPr lang="de-DE" dirty="0"/>
              <a:t> </a:t>
            </a:r>
            <a:r>
              <a:rPr lang="de-DE" dirty="0" err="1"/>
              <a:t>boot</a:t>
            </a:r>
            <a:r>
              <a:rPr lang="de-DE" dirty="0"/>
              <a:t> </a:t>
            </a:r>
            <a:r>
              <a:rPr lang="de-DE" dirty="0" err="1"/>
              <a:t>we</a:t>
            </a:r>
            <a:r>
              <a:rPr lang="de-DE" dirty="0"/>
              <a:t> check </a:t>
            </a:r>
            <a:r>
              <a:rPr lang="de-DE" dirty="0" err="1"/>
              <a:t>for</a:t>
            </a:r>
            <a:r>
              <a:rPr lang="de-DE" dirty="0"/>
              <a:t> </a:t>
            </a:r>
            <a:r>
              <a:rPr lang="de-DE" dirty="0" err="1"/>
              <a:t>the</a:t>
            </a:r>
            <a:r>
              <a:rPr lang="de-DE" dirty="0"/>
              <a:t> </a:t>
            </a:r>
            <a:r>
              <a:rPr lang="de-DE" dirty="0" err="1"/>
              <a:t>presence</a:t>
            </a:r>
            <a:r>
              <a:rPr lang="de-DE" dirty="0"/>
              <a:t> of </a:t>
            </a:r>
            <a:r>
              <a:rPr lang="de-DE" dirty="0" err="1"/>
              <a:t>the</a:t>
            </a:r>
            <a:r>
              <a:rPr lang="de-DE" dirty="0"/>
              <a:t> </a:t>
            </a:r>
            <a:r>
              <a:rPr lang="de-DE" dirty="0" err="1"/>
              <a:t>custom</a:t>
            </a:r>
            <a:r>
              <a:rPr lang="de-DE" dirty="0"/>
              <a:t> </a:t>
            </a:r>
            <a:r>
              <a:rPr lang="de-DE" dirty="0" err="1"/>
              <a:t>files</a:t>
            </a:r>
            <a:endParaRPr lang="de-DE" dirty="0"/>
          </a:p>
          <a:p>
            <a:pPr lvl="1"/>
            <a:r>
              <a:rPr lang="de-DE" dirty="0" err="1"/>
              <a:t>Safety</a:t>
            </a:r>
            <a:r>
              <a:rPr lang="de-DE" dirty="0"/>
              <a:t> </a:t>
            </a:r>
            <a:r>
              <a:rPr lang="de-DE" dirty="0" err="1"/>
              <a:t>measurement</a:t>
            </a:r>
            <a:r>
              <a:rPr lang="de-DE" dirty="0"/>
              <a:t>: In </a:t>
            </a:r>
            <a:r>
              <a:rPr lang="de-DE" dirty="0" err="1"/>
              <a:t>case</a:t>
            </a:r>
            <a:r>
              <a:rPr lang="de-DE" dirty="0"/>
              <a:t> </a:t>
            </a:r>
            <a:r>
              <a:rPr lang="de-DE" dirty="0" err="1"/>
              <a:t>something</a:t>
            </a:r>
            <a:r>
              <a:rPr lang="de-DE" dirty="0"/>
              <a:t> </a:t>
            </a:r>
            <a:r>
              <a:rPr lang="de-DE" dirty="0" err="1"/>
              <a:t>goes</a:t>
            </a:r>
            <a:r>
              <a:rPr lang="de-DE" dirty="0"/>
              <a:t> </a:t>
            </a:r>
            <a:r>
              <a:rPr lang="de-DE" dirty="0" err="1"/>
              <a:t>wrong</a:t>
            </a:r>
            <a:r>
              <a:rPr lang="de-DE" dirty="0"/>
              <a:t>, a </a:t>
            </a:r>
            <a:r>
              <a:rPr lang="de-DE" dirty="0" err="1"/>
              <a:t>factory</a:t>
            </a:r>
            <a:r>
              <a:rPr lang="de-DE" dirty="0"/>
              <a:t> </a:t>
            </a:r>
            <a:r>
              <a:rPr lang="de-DE" dirty="0" err="1"/>
              <a:t>reset</a:t>
            </a:r>
            <a:r>
              <a:rPr lang="de-DE" dirty="0"/>
              <a:t> will </a:t>
            </a:r>
            <a:r>
              <a:rPr lang="de-DE" dirty="0" err="1"/>
              <a:t>delete</a:t>
            </a:r>
            <a:r>
              <a:rPr lang="de-DE" dirty="0"/>
              <a:t> </a:t>
            </a:r>
            <a:r>
              <a:rPr lang="de-DE" dirty="0" err="1"/>
              <a:t>this</a:t>
            </a:r>
            <a:r>
              <a:rPr lang="de-DE" dirty="0"/>
              <a:t> </a:t>
            </a:r>
            <a:r>
              <a:rPr lang="de-DE" dirty="0" err="1"/>
              <a:t>files</a:t>
            </a:r>
            <a:endParaRPr lang="de-DE" dirty="0"/>
          </a:p>
          <a:p>
            <a:r>
              <a:rPr lang="de-DE" dirty="0"/>
              <a:t>An </a:t>
            </a:r>
            <a:r>
              <a:rPr lang="de-DE" dirty="0" err="1"/>
              <a:t>example</a:t>
            </a:r>
            <a:r>
              <a:rPr lang="de-DE" dirty="0"/>
              <a:t> </a:t>
            </a:r>
            <a:r>
              <a:rPr lang="de-DE" dirty="0" err="1"/>
              <a:t>file</a:t>
            </a:r>
            <a:r>
              <a:rPr lang="de-DE" dirty="0"/>
              <a:t> </a:t>
            </a:r>
            <a:r>
              <a:rPr lang="de-DE" dirty="0" err="1"/>
              <a:t>can</a:t>
            </a:r>
            <a:r>
              <a:rPr lang="de-DE" dirty="0"/>
              <a:t> </a:t>
            </a:r>
            <a:r>
              <a:rPr lang="de-DE" dirty="0" err="1"/>
              <a:t>be</a:t>
            </a:r>
            <a:r>
              <a:rPr lang="de-DE" dirty="0"/>
              <a:t> </a:t>
            </a:r>
            <a:r>
              <a:rPr lang="de-DE" dirty="0" err="1"/>
              <a:t>found</a:t>
            </a:r>
            <a:r>
              <a:rPr lang="de-DE" dirty="0"/>
              <a:t> in /</a:t>
            </a:r>
            <a:r>
              <a:rPr lang="de-DE" dirty="0" err="1"/>
              <a:t>misc</a:t>
            </a:r>
            <a:endParaRPr lang="en-US" dirty="0"/>
          </a:p>
        </p:txBody>
      </p:sp>
    </p:spTree>
    <p:extLst>
      <p:ext uri="{BB962C8B-B14F-4D97-AF65-F5344CB8AC3E}">
        <p14:creationId xmlns:p14="http://schemas.microsoft.com/office/powerpoint/2010/main" val="2236595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4541CE-2604-4270-87A8-CCC4352BE353}"/>
              </a:ext>
            </a:extLst>
          </p:cNvPr>
          <p:cNvSpPr>
            <a:spLocks noGrp="1"/>
          </p:cNvSpPr>
          <p:nvPr>
            <p:ph type="title"/>
          </p:nvPr>
        </p:nvSpPr>
        <p:spPr/>
        <p:txBody>
          <a:bodyPr/>
          <a:lstStyle/>
          <a:p>
            <a:r>
              <a:rPr lang="de-DE" dirty="0" err="1"/>
              <a:t>Valetudo</a:t>
            </a:r>
            <a:r>
              <a:rPr lang="de-DE" dirty="0"/>
              <a:t> </a:t>
            </a:r>
            <a:r>
              <a:rPr lang="de-DE" dirty="0" err="1"/>
              <a:t>installation</a:t>
            </a:r>
            <a:endParaRPr lang="en-US" dirty="0"/>
          </a:p>
        </p:txBody>
      </p:sp>
      <p:sp>
        <p:nvSpPr>
          <p:cNvPr id="3" name="Inhaltsplatzhalter 2">
            <a:extLst>
              <a:ext uri="{FF2B5EF4-FFF2-40B4-BE49-F238E27FC236}">
                <a16:creationId xmlns:a16="http://schemas.microsoft.com/office/drawing/2014/main" id="{7DC831DD-AD5C-430A-AFF6-F4B8A939AA9E}"/>
              </a:ext>
            </a:extLst>
          </p:cNvPr>
          <p:cNvSpPr>
            <a:spLocks noGrp="1"/>
          </p:cNvSpPr>
          <p:nvPr>
            <p:ph idx="1"/>
          </p:nvPr>
        </p:nvSpPr>
        <p:spPr/>
        <p:txBody>
          <a:bodyPr/>
          <a:lstStyle/>
          <a:p>
            <a:r>
              <a:rPr lang="de-DE" sz="2400" dirty="0"/>
              <a:t>Download </a:t>
            </a:r>
            <a:r>
              <a:rPr lang="de-DE" sz="2400" dirty="0" err="1"/>
              <a:t>valetudo</a:t>
            </a:r>
            <a:r>
              <a:rPr lang="de-DE" sz="2400" dirty="0"/>
              <a:t> </a:t>
            </a:r>
            <a:r>
              <a:rPr lang="de-DE" sz="2400" dirty="0" err="1"/>
              <a:t>binary</a:t>
            </a:r>
            <a:r>
              <a:rPr lang="de-DE" sz="2400" dirty="0"/>
              <a:t> </a:t>
            </a:r>
            <a:r>
              <a:rPr lang="de-DE" sz="2400" dirty="0" err="1"/>
              <a:t>to</a:t>
            </a:r>
            <a:r>
              <a:rPr lang="de-DE" sz="2400" dirty="0"/>
              <a:t> /</a:t>
            </a:r>
            <a:r>
              <a:rPr lang="de-DE" sz="2400" dirty="0" err="1"/>
              <a:t>data</a:t>
            </a:r>
            <a:r>
              <a:rPr lang="de-DE" sz="2400" dirty="0"/>
              <a:t>:</a:t>
            </a:r>
          </a:p>
          <a:p>
            <a:pPr lvl="1"/>
            <a:r>
              <a:rPr lang="en-US" sz="2400" dirty="0">
                <a:hlinkClick r:id="rId3"/>
              </a:rPr>
              <a:t>https://github.com/Hypfer/Valetudo/releases</a:t>
            </a:r>
            <a:endParaRPr lang="en-US" sz="2400" dirty="0"/>
          </a:p>
          <a:p>
            <a:pPr lvl="1"/>
            <a:r>
              <a:rPr lang="en-US" sz="2400" dirty="0"/>
              <a:t>Device dependent (check our website):</a:t>
            </a:r>
          </a:p>
          <a:p>
            <a:pPr lvl="2"/>
            <a:r>
              <a:rPr lang="en-US" sz="2400" dirty="0"/>
              <a:t>1C, F9, D9: valetudo-armv7-lowmem</a:t>
            </a:r>
          </a:p>
          <a:p>
            <a:pPr lvl="2"/>
            <a:r>
              <a:rPr lang="en-US" sz="2400" dirty="0"/>
              <a:t>1T, L10 Pro: valetudo-aarch64</a:t>
            </a:r>
          </a:p>
          <a:p>
            <a:pPr lvl="1"/>
            <a:r>
              <a:rPr lang="en-US" sz="1600" dirty="0"/>
              <a:t>“</a:t>
            </a:r>
            <a:r>
              <a:rPr lang="en-US" sz="1600" dirty="0" err="1"/>
              <a:t>wget</a:t>
            </a:r>
            <a:r>
              <a:rPr lang="en-US" sz="1600" dirty="0"/>
              <a:t> https://github.com/Hypfer/Valetudo/releases/latest/download/valetudo-armv7-lowmem -O /data/</a:t>
            </a:r>
            <a:r>
              <a:rPr lang="en-US" sz="1600" dirty="0" err="1"/>
              <a:t>valetudo</a:t>
            </a:r>
            <a:r>
              <a:rPr lang="en-US" sz="1600" dirty="0"/>
              <a:t>”</a:t>
            </a:r>
          </a:p>
          <a:p>
            <a:r>
              <a:rPr lang="en-US" sz="2400" dirty="0"/>
              <a:t>Make </a:t>
            </a:r>
            <a:r>
              <a:rPr lang="en-US" sz="2400" dirty="0" err="1"/>
              <a:t>valetudo</a:t>
            </a:r>
            <a:r>
              <a:rPr lang="en-US" sz="2400" dirty="0"/>
              <a:t> executable</a:t>
            </a:r>
          </a:p>
          <a:p>
            <a:pPr lvl="1"/>
            <a:r>
              <a:rPr lang="en-US" sz="2400" dirty="0"/>
              <a:t>“</a:t>
            </a:r>
            <a:r>
              <a:rPr lang="en-US" sz="2400" dirty="0" err="1"/>
              <a:t>chmod</a:t>
            </a:r>
            <a:r>
              <a:rPr lang="en-US" sz="2400" dirty="0"/>
              <a:t> +x /data/</a:t>
            </a:r>
            <a:r>
              <a:rPr lang="en-US" sz="2400" dirty="0" err="1"/>
              <a:t>valetudo</a:t>
            </a:r>
            <a:r>
              <a:rPr lang="en-US" sz="2400" dirty="0"/>
              <a:t>”</a:t>
            </a:r>
          </a:p>
          <a:p>
            <a:r>
              <a:rPr lang="en-US" sz="2400" dirty="0"/>
              <a:t>Enable boot script</a:t>
            </a:r>
          </a:p>
          <a:p>
            <a:pPr lvl="1"/>
            <a:r>
              <a:rPr lang="en-US" sz="2400" dirty="0"/>
              <a:t>“cp </a:t>
            </a:r>
            <a:r>
              <a:rPr lang="nl-NL" sz="2400" dirty="0"/>
              <a:t>/misc/_root_postboot.sh.tpl /data/_root_postboot.sh”</a:t>
            </a:r>
          </a:p>
          <a:p>
            <a:pPr lvl="1"/>
            <a:r>
              <a:rPr lang="nl-NL" sz="2400" dirty="0"/>
              <a:t>“chmod +x /data/_root_postboot.sh”</a:t>
            </a:r>
            <a:endParaRPr lang="en-US" sz="2400" dirty="0"/>
          </a:p>
          <a:p>
            <a:r>
              <a:rPr lang="en-US" sz="2400" dirty="0"/>
              <a:t>Reboot</a:t>
            </a:r>
          </a:p>
        </p:txBody>
      </p:sp>
      <p:sp>
        <p:nvSpPr>
          <p:cNvPr id="4" name="TextBox 3">
            <a:extLst>
              <a:ext uri="{FF2B5EF4-FFF2-40B4-BE49-F238E27FC236}">
                <a16:creationId xmlns:a16="http://schemas.microsoft.com/office/drawing/2014/main" id="{BC7AD180-3C5E-479C-B233-CD69F90F3135}"/>
              </a:ext>
            </a:extLst>
          </p:cNvPr>
          <p:cNvSpPr txBox="1"/>
          <p:nvPr/>
        </p:nvSpPr>
        <p:spPr>
          <a:xfrm>
            <a:off x="3092450" y="6267064"/>
            <a:ext cx="8620886" cy="646331"/>
          </a:xfrm>
          <a:prstGeom prst="rect">
            <a:avLst/>
          </a:prstGeom>
          <a:noFill/>
        </p:spPr>
        <p:txBody>
          <a:bodyPr wrap="none" rtlCol="0">
            <a:spAutoFit/>
          </a:bodyPr>
          <a:lstStyle/>
          <a:p>
            <a:r>
              <a:rPr lang="en-US" dirty="0"/>
              <a:t>Check </a:t>
            </a:r>
            <a:r>
              <a:rPr lang="en-US" dirty="0">
                <a:hlinkClick r:id="rId4"/>
              </a:rPr>
              <a:t>https://builder.dontvacuum.me/dreame/cmds.txt</a:t>
            </a:r>
            <a:r>
              <a:rPr lang="en-US" dirty="0"/>
              <a:t> for a copy-</a:t>
            </a:r>
            <a:r>
              <a:rPr lang="en-US" dirty="0" err="1"/>
              <a:t>pastable</a:t>
            </a:r>
            <a:r>
              <a:rPr lang="en-US" dirty="0"/>
              <a:t> command list</a:t>
            </a:r>
          </a:p>
          <a:p>
            <a:endParaRPr lang="en-DE" dirty="0"/>
          </a:p>
        </p:txBody>
      </p:sp>
      <p:sp>
        <p:nvSpPr>
          <p:cNvPr id="5" name="Rectangle 4">
            <a:extLst>
              <a:ext uri="{FF2B5EF4-FFF2-40B4-BE49-F238E27FC236}">
                <a16:creationId xmlns:a16="http://schemas.microsoft.com/office/drawing/2014/main" id="{D7590D57-E746-4ABC-8693-615EEAF60D79}"/>
              </a:ext>
            </a:extLst>
          </p:cNvPr>
          <p:cNvSpPr/>
          <p:nvPr/>
        </p:nvSpPr>
        <p:spPr>
          <a:xfrm>
            <a:off x="6196337" y="3633250"/>
            <a:ext cx="6094107" cy="46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might need to add “--no-check-certificate” if </a:t>
            </a:r>
            <a:r>
              <a:rPr lang="en-US" dirty="0" err="1"/>
              <a:t>wget</a:t>
            </a:r>
            <a:r>
              <a:rPr lang="en-US" dirty="0"/>
              <a:t> fails </a:t>
            </a:r>
            <a:endParaRPr lang="en-DE" dirty="0"/>
          </a:p>
        </p:txBody>
      </p:sp>
    </p:spTree>
    <p:extLst>
      <p:ext uri="{BB962C8B-B14F-4D97-AF65-F5344CB8AC3E}">
        <p14:creationId xmlns:p14="http://schemas.microsoft.com/office/powerpoint/2010/main" val="2078820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B67E81-376D-4647-B6F2-CDA9310ABF8B}"/>
              </a:ext>
            </a:extLst>
          </p:cNvPr>
          <p:cNvSpPr>
            <a:spLocks noGrp="1"/>
          </p:cNvSpPr>
          <p:nvPr>
            <p:ph type="title"/>
          </p:nvPr>
        </p:nvSpPr>
        <p:spPr/>
        <p:txBody>
          <a:bodyPr/>
          <a:lstStyle/>
          <a:p>
            <a:r>
              <a:rPr lang="de-DE" dirty="0" err="1"/>
              <a:t>Risks</a:t>
            </a:r>
            <a:endParaRPr lang="en-US" dirty="0"/>
          </a:p>
        </p:txBody>
      </p:sp>
      <p:sp>
        <p:nvSpPr>
          <p:cNvPr id="3" name="Inhaltsplatzhalter 2">
            <a:extLst>
              <a:ext uri="{FF2B5EF4-FFF2-40B4-BE49-F238E27FC236}">
                <a16:creationId xmlns:a16="http://schemas.microsoft.com/office/drawing/2014/main" id="{9284D5FE-B691-4949-B33C-61F2754C66EB}"/>
              </a:ext>
            </a:extLst>
          </p:cNvPr>
          <p:cNvSpPr>
            <a:spLocks noGrp="1"/>
          </p:cNvSpPr>
          <p:nvPr>
            <p:ph idx="1"/>
          </p:nvPr>
        </p:nvSpPr>
        <p:spPr/>
        <p:txBody>
          <a:bodyPr/>
          <a:lstStyle/>
          <a:p>
            <a:r>
              <a:rPr lang="de-DE" dirty="0"/>
              <a:t>A </a:t>
            </a:r>
            <a:r>
              <a:rPr lang="de-DE" dirty="0" err="1"/>
              <a:t>failed</a:t>
            </a:r>
            <a:r>
              <a:rPr lang="de-DE" dirty="0"/>
              <a:t> </a:t>
            </a:r>
            <a:r>
              <a:rPr lang="de-DE" dirty="0" err="1"/>
              <a:t>flash</a:t>
            </a:r>
            <a:r>
              <a:rPr lang="de-DE" dirty="0"/>
              <a:t> </a:t>
            </a:r>
            <a:r>
              <a:rPr lang="de-DE" dirty="0" err="1"/>
              <a:t>can</a:t>
            </a:r>
            <a:r>
              <a:rPr lang="de-DE" dirty="0"/>
              <a:t> </a:t>
            </a:r>
            <a:r>
              <a:rPr lang="de-DE" dirty="0" err="1"/>
              <a:t>leave</a:t>
            </a:r>
            <a:r>
              <a:rPr lang="de-DE" dirty="0"/>
              <a:t> </a:t>
            </a:r>
            <a:r>
              <a:rPr lang="de-DE" dirty="0" err="1"/>
              <a:t>the</a:t>
            </a:r>
            <a:r>
              <a:rPr lang="de-DE" dirty="0"/>
              <a:t> </a:t>
            </a:r>
            <a:r>
              <a:rPr lang="de-DE" dirty="0" err="1"/>
              <a:t>device</a:t>
            </a:r>
            <a:r>
              <a:rPr lang="de-DE" dirty="0"/>
              <a:t> in an </a:t>
            </a:r>
            <a:r>
              <a:rPr lang="de-DE" dirty="0" err="1"/>
              <a:t>undefined</a:t>
            </a:r>
            <a:r>
              <a:rPr lang="de-DE" dirty="0"/>
              <a:t> </a:t>
            </a:r>
            <a:r>
              <a:rPr lang="de-DE" dirty="0" err="1"/>
              <a:t>state</a:t>
            </a:r>
            <a:endParaRPr lang="de-DE" dirty="0"/>
          </a:p>
          <a:p>
            <a:r>
              <a:rPr lang="de-DE" dirty="0" err="1"/>
              <a:t>Requires</a:t>
            </a:r>
            <a:r>
              <a:rPr lang="de-DE" dirty="0"/>
              <a:t> </a:t>
            </a:r>
            <a:r>
              <a:rPr lang="de-DE" dirty="0" err="1"/>
              <a:t>reflashing</a:t>
            </a:r>
            <a:endParaRPr lang="en-US" dirty="0"/>
          </a:p>
          <a:p>
            <a:r>
              <a:rPr lang="en-US" dirty="0"/>
              <a:t>Problem:</a:t>
            </a:r>
          </a:p>
          <a:p>
            <a:pPr lvl="1"/>
            <a:r>
              <a:rPr lang="en-US" dirty="0"/>
              <a:t>All partitions need to be recreated</a:t>
            </a:r>
          </a:p>
          <a:p>
            <a:pPr lvl="1"/>
            <a:r>
              <a:rPr lang="en-US" dirty="0"/>
              <a:t>Device identity (Device ID, Cloud keys, MAC) gets lost</a:t>
            </a:r>
          </a:p>
          <a:p>
            <a:pPr lvl="1"/>
            <a:r>
              <a:rPr lang="en-US" dirty="0"/>
              <a:t>Calibration data lost</a:t>
            </a:r>
          </a:p>
          <a:p>
            <a:r>
              <a:rPr lang="en-US" dirty="0"/>
              <a:t>Observations:</a:t>
            </a:r>
          </a:p>
          <a:p>
            <a:pPr lvl="1"/>
            <a:r>
              <a:rPr lang="en-US" dirty="0"/>
              <a:t>Device identity does not matter if you use </a:t>
            </a:r>
            <a:r>
              <a:rPr lang="en-US" dirty="0" err="1"/>
              <a:t>Valetudo</a:t>
            </a:r>
            <a:endParaRPr lang="en-US" dirty="0"/>
          </a:p>
          <a:p>
            <a:pPr lvl="1"/>
            <a:r>
              <a:rPr lang="en-US" dirty="0"/>
              <a:t>Unknown consequences for lost calibration data </a:t>
            </a:r>
            <a:endParaRPr lang="de-DE" dirty="0"/>
          </a:p>
        </p:txBody>
      </p:sp>
    </p:spTree>
    <p:extLst>
      <p:ext uri="{BB962C8B-B14F-4D97-AF65-F5344CB8AC3E}">
        <p14:creationId xmlns:p14="http://schemas.microsoft.com/office/powerpoint/2010/main" val="3230377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2DD3-20CA-41B4-96CF-D6593DC6643C}"/>
              </a:ext>
            </a:extLst>
          </p:cNvPr>
          <p:cNvSpPr>
            <a:spLocks noGrp="1"/>
          </p:cNvSpPr>
          <p:nvPr>
            <p:ph type="title"/>
          </p:nvPr>
        </p:nvSpPr>
        <p:spPr/>
        <p:txBody>
          <a:bodyPr/>
          <a:lstStyle/>
          <a:p>
            <a:endParaRPr lang="en-DE"/>
          </a:p>
        </p:txBody>
      </p:sp>
      <p:pic>
        <p:nvPicPr>
          <p:cNvPr id="9" name="Content Placeholder 8" descr="A picture containing table&#10;&#10;Description automatically generated">
            <a:extLst>
              <a:ext uri="{FF2B5EF4-FFF2-40B4-BE49-F238E27FC236}">
                <a16:creationId xmlns:a16="http://schemas.microsoft.com/office/drawing/2014/main" id="{30FDECF7-4171-4FE4-A258-60C27CE1A0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
        <p:nvSpPr>
          <p:cNvPr id="5" name="Rectangle 4">
            <a:extLst>
              <a:ext uri="{FF2B5EF4-FFF2-40B4-BE49-F238E27FC236}">
                <a16:creationId xmlns:a16="http://schemas.microsoft.com/office/drawing/2014/main" id="{4DF261A6-85BA-4E3B-A9F3-79F385DFB269}"/>
              </a:ext>
            </a:extLst>
          </p:cNvPr>
          <p:cNvSpPr/>
          <p:nvPr/>
        </p:nvSpPr>
        <p:spPr>
          <a:xfrm>
            <a:off x="0" y="996462"/>
            <a:ext cx="5305425" cy="1453661"/>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Thank you for watching!</a:t>
            </a:r>
          </a:p>
          <a:p>
            <a:r>
              <a:rPr lang="en-US" sz="2400" dirty="0"/>
              <a:t>        </a:t>
            </a:r>
            <a:r>
              <a:rPr lang="en-US" sz="3200" dirty="0">
                <a:solidFill>
                  <a:schemeClr val="bg1"/>
                </a:solidFill>
                <a:hlinkClick r:id="rId4">
                  <a:extLst>
                    <a:ext uri="{A12FA001-AC4F-418D-AE19-62706E023703}">
                      <ahyp:hlinkClr xmlns:ahyp="http://schemas.microsoft.com/office/drawing/2018/hyperlinkcolor" val="tx"/>
                    </a:ext>
                  </a:extLst>
                </a:hlinkClick>
              </a:rPr>
              <a:t>@</a:t>
            </a:r>
            <a:r>
              <a:rPr lang="en-US" sz="3200" dirty="0" err="1">
                <a:solidFill>
                  <a:schemeClr val="bg1"/>
                </a:solidFill>
                <a:hlinkClick r:id="rId4">
                  <a:extLst>
                    <a:ext uri="{A12FA001-AC4F-418D-AE19-62706E023703}">
                      <ahyp:hlinkClr xmlns:ahyp="http://schemas.microsoft.com/office/drawing/2018/hyperlinkcolor" val="tx"/>
                    </a:ext>
                  </a:extLst>
                </a:hlinkClick>
              </a:rPr>
              <a:t>dgi_DE</a:t>
            </a:r>
            <a:endParaRPr lang="en-US" sz="3200" dirty="0">
              <a:solidFill>
                <a:schemeClr val="bg1"/>
              </a:solidFill>
            </a:endParaRPr>
          </a:p>
          <a:p>
            <a:r>
              <a:rPr lang="en-US" sz="2400" dirty="0"/>
              <a:t>Website: </a:t>
            </a:r>
            <a:r>
              <a:rPr lang="en-US" sz="2400" dirty="0">
                <a:solidFill>
                  <a:schemeClr val="bg1"/>
                </a:solidFill>
                <a:hlinkClick r:id="rId5">
                  <a:extLst>
                    <a:ext uri="{A12FA001-AC4F-418D-AE19-62706E023703}">
                      <ahyp:hlinkClr xmlns:ahyp="http://schemas.microsoft.com/office/drawing/2018/hyperlinkcolor" val="tx"/>
                    </a:ext>
                  </a:extLst>
                </a:hlinkClick>
              </a:rPr>
              <a:t>dontvacuum.me</a:t>
            </a:r>
            <a:endParaRPr lang="en-DE" sz="2400" dirty="0">
              <a:solidFill>
                <a:schemeClr val="bg1"/>
              </a:solidFill>
            </a:endParaRPr>
          </a:p>
        </p:txBody>
      </p:sp>
      <p:pic>
        <p:nvPicPr>
          <p:cNvPr id="6" name="Picture 5" descr="A close up of a logo&#10;&#10;Description automatically generated">
            <a:extLst>
              <a:ext uri="{FF2B5EF4-FFF2-40B4-BE49-F238E27FC236}">
                <a16:creationId xmlns:a16="http://schemas.microsoft.com/office/drawing/2014/main" id="{34D9223F-769D-4070-B4D4-0C0C62CABFE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48403" y="1598948"/>
            <a:ext cx="427090" cy="427090"/>
          </a:xfrm>
          <a:prstGeom prst="rect">
            <a:avLst/>
          </a:prstGeom>
        </p:spPr>
      </p:pic>
      <p:sp>
        <p:nvSpPr>
          <p:cNvPr id="7" name="TextBox 6">
            <a:extLst>
              <a:ext uri="{FF2B5EF4-FFF2-40B4-BE49-F238E27FC236}">
                <a16:creationId xmlns:a16="http://schemas.microsoft.com/office/drawing/2014/main" id="{6AEBDE68-D157-4A66-B082-D66585C132CD}"/>
              </a:ext>
            </a:extLst>
          </p:cNvPr>
          <p:cNvSpPr txBox="1"/>
          <p:nvPr/>
        </p:nvSpPr>
        <p:spPr>
          <a:xfrm>
            <a:off x="93783" y="2310723"/>
            <a:ext cx="536331" cy="230832"/>
          </a:xfrm>
          <a:prstGeom prst="rect">
            <a:avLst/>
          </a:prstGeom>
          <a:noFill/>
        </p:spPr>
        <p:txBody>
          <a:bodyPr wrap="square" rtlCol="0">
            <a:spAutoFit/>
          </a:bodyPr>
          <a:lstStyle/>
          <a:p>
            <a:endParaRPr lang="en-DE" sz="900" dirty="0"/>
          </a:p>
        </p:txBody>
      </p:sp>
    </p:spTree>
    <p:extLst>
      <p:ext uri="{BB962C8B-B14F-4D97-AF65-F5344CB8AC3E}">
        <p14:creationId xmlns:p14="http://schemas.microsoft.com/office/powerpoint/2010/main" val="132635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07E09E-A434-43A1-9FF9-681DDD3ED4EC}"/>
              </a:ext>
            </a:extLst>
          </p:cNvPr>
          <p:cNvSpPr>
            <a:spLocks noGrp="1"/>
          </p:cNvSpPr>
          <p:nvPr>
            <p:ph type="title"/>
          </p:nvPr>
        </p:nvSpPr>
        <p:spPr/>
        <p:txBody>
          <a:bodyPr/>
          <a:lstStyle/>
          <a:p>
            <a:r>
              <a:rPr lang="en-US" dirty="0"/>
              <a:t>Backups via UART</a:t>
            </a:r>
            <a:endParaRPr lang="en-DE" dirty="0"/>
          </a:p>
        </p:txBody>
      </p:sp>
      <p:sp>
        <p:nvSpPr>
          <p:cNvPr id="5" name="Text Placeholder 4">
            <a:extLst>
              <a:ext uri="{FF2B5EF4-FFF2-40B4-BE49-F238E27FC236}">
                <a16:creationId xmlns:a16="http://schemas.microsoft.com/office/drawing/2014/main" id="{D5A49F15-0801-4B5D-A28D-32D34E83B5C3}"/>
              </a:ext>
            </a:extLst>
          </p:cNvPr>
          <p:cNvSpPr>
            <a:spLocks noGrp="1"/>
          </p:cNvSpPr>
          <p:nvPr>
            <p:ph type="body" idx="1"/>
          </p:nvPr>
        </p:nvSpPr>
        <p:spPr/>
        <p:txBody>
          <a:bodyPr/>
          <a:lstStyle/>
          <a:p>
            <a:r>
              <a:rPr lang="en-US" dirty="0"/>
              <a:t>Only relevant if you have a 1C/F9/D9 and Reset method does not work</a:t>
            </a:r>
            <a:endParaRPr lang="en-DE" dirty="0"/>
          </a:p>
        </p:txBody>
      </p:sp>
    </p:spTree>
    <p:extLst>
      <p:ext uri="{BB962C8B-B14F-4D97-AF65-F5344CB8AC3E}">
        <p14:creationId xmlns:p14="http://schemas.microsoft.com/office/powerpoint/2010/main" val="1533010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2758-5133-4189-815B-6D29BEF0CCE7}"/>
              </a:ext>
            </a:extLst>
          </p:cNvPr>
          <p:cNvSpPr>
            <a:spLocks noGrp="1"/>
          </p:cNvSpPr>
          <p:nvPr>
            <p:ph type="title"/>
          </p:nvPr>
        </p:nvSpPr>
        <p:spPr/>
        <p:txBody>
          <a:bodyPr/>
          <a:lstStyle/>
          <a:p>
            <a:r>
              <a:rPr lang="en-US" dirty="0"/>
              <a:t>Backup of configuration and calibration</a:t>
            </a:r>
            <a:endParaRPr lang="en-DE" dirty="0"/>
          </a:p>
        </p:txBody>
      </p:sp>
      <p:sp>
        <p:nvSpPr>
          <p:cNvPr id="3" name="Content Placeholder 2">
            <a:extLst>
              <a:ext uri="{FF2B5EF4-FFF2-40B4-BE49-F238E27FC236}">
                <a16:creationId xmlns:a16="http://schemas.microsoft.com/office/drawing/2014/main" id="{F7A1E721-674D-4C86-9968-5D2A2C2C04BA}"/>
              </a:ext>
            </a:extLst>
          </p:cNvPr>
          <p:cNvSpPr>
            <a:spLocks noGrp="1"/>
          </p:cNvSpPr>
          <p:nvPr>
            <p:ph idx="1"/>
          </p:nvPr>
        </p:nvSpPr>
        <p:spPr/>
        <p:txBody>
          <a:bodyPr/>
          <a:lstStyle/>
          <a:p>
            <a:r>
              <a:rPr lang="en-US" dirty="0"/>
              <a:t>Background: If flashing the custom firmware fails, the robot might delete the configuration and calibration files</a:t>
            </a:r>
          </a:p>
          <a:p>
            <a:r>
              <a:rPr lang="en-US" dirty="0"/>
              <a:t>Idea: Interrupt U-Boot, boot in single user mode, backup files</a:t>
            </a:r>
          </a:p>
          <a:p>
            <a:r>
              <a:rPr lang="en-US" dirty="0"/>
              <a:t>Limitation: works only on 1C/F9/D9</a:t>
            </a:r>
          </a:p>
          <a:p>
            <a:pPr marL="514350" indent="-514350">
              <a:buFont typeface="+mj-lt"/>
              <a:buAutoNum type="arabicPeriod"/>
            </a:pPr>
            <a:r>
              <a:rPr lang="en-US" dirty="0"/>
              <a:t>Power off the robot</a:t>
            </a:r>
          </a:p>
          <a:p>
            <a:pPr marL="514350" indent="-514350">
              <a:buFont typeface="+mj-lt"/>
              <a:buAutoNum type="arabicPeriod"/>
            </a:pPr>
            <a:r>
              <a:rPr lang="en-US" dirty="0"/>
              <a:t>Connect to UART (115200 baud, no flow control)</a:t>
            </a:r>
          </a:p>
          <a:p>
            <a:pPr marL="514350" indent="-514350">
              <a:buFont typeface="+mj-lt"/>
              <a:buAutoNum type="arabicPeriod"/>
            </a:pPr>
            <a:r>
              <a:rPr lang="en-US" dirty="0"/>
              <a:t>Power on the robot and keep key “s” pressed</a:t>
            </a:r>
          </a:p>
          <a:p>
            <a:pPr marL="514350" indent="-514350">
              <a:buFont typeface="+mj-lt"/>
              <a:buAutoNum type="arabicPeriod"/>
            </a:pPr>
            <a:r>
              <a:rPr lang="en-US" dirty="0"/>
              <a:t>Modify the command line and boot</a:t>
            </a:r>
          </a:p>
          <a:p>
            <a:pPr marL="514350" indent="-514350">
              <a:buFont typeface="+mj-lt"/>
              <a:buAutoNum type="arabicPeriod"/>
            </a:pPr>
            <a:r>
              <a:rPr lang="en-US" dirty="0"/>
              <a:t>Print files over UART</a:t>
            </a:r>
          </a:p>
        </p:txBody>
      </p:sp>
    </p:spTree>
    <p:extLst>
      <p:ext uri="{BB962C8B-B14F-4D97-AF65-F5344CB8AC3E}">
        <p14:creationId xmlns:p14="http://schemas.microsoft.com/office/powerpoint/2010/main" val="1538553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Backup Step 1</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dirty="0"/>
              <a:t>Get an adapter</a:t>
            </a:r>
          </a:p>
          <a:p>
            <a:r>
              <a:rPr lang="en-US" dirty="0"/>
              <a:t>Reminder: Works only on 1C/F9/D9</a:t>
            </a:r>
          </a:p>
          <a:p>
            <a:r>
              <a:rPr lang="en-US" dirty="0"/>
              <a:t>UART-USB adapter (3.3V, aka TTL adapter)</a:t>
            </a:r>
          </a:p>
          <a:p>
            <a:pPr lvl="1"/>
            <a:r>
              <a:rPr lang="en-US" dirty="0"/>
              <a:t>Typical chipsets: </a:t>
            </a:r>
          </a:p>
          <a:p>
            <a:pPr lvl="2"/>
            <a:r>
              <a:rPr lang="en-US" dirty="0"/>
              <a:t>FT232RL, FT232, PL2303TA or CP2102</a:t>
            </a:r>
          </a:p>
          <a:p>
            <a:pPr lvl="1"/>
            <a:r>
              <a:rPr lang="en-US" dirty="0"/>
              <a:t>Price ~10 USD/Euro</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5" name="Picture 4">
            <a:extLst>
              <a:ext uri="{FF2B5EF4-FFF2-40B4-BE49-F238E27FC236}">
                <a16:creationId xmlns:a16="http://schemas.microsoft.com/office/drawing/2014/main" id="{AB34AC49-EEEC-40CA-9E3B-4A7614E0F459}"/>
              </a:ext>
            </a:extLst>
          </p:cNvPr>
          <p:cNvPicPr>
            <a:picLocks noChangeAspect="1"/>
          </p:cNvPicPr>
          <p:nvPr/>
        </p:nvPicPr>
        <p:blipFill>
          <a:blip r:embed="rId4"/>
          <a:stretch>
            <a:fillRect/>
          </a:stretch>
        </p:blipFill>
        <p:spPr>
          <a:xfrm rot="16200000">
            <a:off x="9930389" y="-118983"/>
            <a:ext cx="2142627" cy="2380593"/>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5">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3584214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16FD-D446-4A91-91CB-83EC62DAE16E}"/>
              </a:ext>
            </a:extLst>
          </p:cNvPr>
          <p:cNvSpPr>
            <a:spLocks noGrp="1"/>
          </p:cNvSpPr>
          <p:nvPr>
            <p:ph type="title"/>
          </p:nvPr>
        </p:nvSpPr>
        <p:spPr/>
        <p:txBody>
          <a:bodyPr/>
          <a:lstStyle/>
          <a:p>
            <a:r>
              <a:rPr lang="en-US" dirty="0"/>
              <a:t>Backup Step 2a</a:t>
            </a:r>
            <a:endParaRPr lang="en-DE" dirty="0"/>
          </a:p>
        </p:txBody>
      </p:sp>
      <p:sp>
        <p:nvSpPr>
          <p:cNvPr id="3" name="Content Placeholder 2">
            <a:extLst>
              <a:ext uri="{FF2B5EF4-FFF2-40B4-BE49-F238E27FC236}">
                <a16:creationId xmlns:a16="http://schemas.microsoft.com/office/drawing/2014/main" id="{E0FDA422-395F-40CB-9583-FFB60DB5A2A6}"/>
              </a:ext>
            </a:extLst>
          </p:cNvPr>
          <p:cNvSpPr>
            <a:spLocks noGrp="1"/>
          </p:cNvSpPr>
          <p:nvPr>
            <p:ph idx="1"/>
          </p:nvPr>
        </p:nvSpPr>
        <p:spPr/>
        <p:txBody>
          <a:bodyPr/>
          <a:lstStyle/>
          <a:p>
            <a:r>
              <a:rPr lang="en-US" dirty="0"/>
              <a:t>Know where RX and TX on your adapter is</a:t>
            </a:r>
          </a:p>
          <a:p>
            <a:r>
              <a:rPr lang="en-US" dirty="0"/>
              <a:t>Configure your UART program</a:t>
            </a:r>
          </a:p>
          <a:p>
            <a:pPr lvl="1"/>
            <a:r>
              <a:rPr lang="en-US" dirty="0"/>
              <a:t>Baud: 115200</a:t>
            </a:r>
          </a:p>
          <a:p>
            <a:pPr lvl="1"/>
            <a:r>
              <a:rPr lang="en-US" dirty="0"/>
              <a:t>Flow control: off (!)</a:t>
            </a:r>
          </a:p>
          <a:p>
            <a:r>
              <a:rPr lang="en-US" dirty="0"/>
              <a:t>Test the settings without robot</a:t>
            </a:r>
          </a:p>
        </p:txBody>
      </p:sp>
      <p:pic>
        <p:nvPicPr>
          <p:cNvPr id="4" name="Picture 3">
            <a:extLst>
              <a:ext uri="{FF2B5EF4-FFF2-40B4-BE49-F238E27FC236}">
                <a16:creationId xmlns:a16="http://schemas.microsoft.com/office/drawing/2014/main" id="{F5EE30D2-03EF-4A85-BFF8-7CE6577723CB}"/>
              </a:ext>
            </a:extLst>
          </p:cNvPr>
          <p:cNvPicPr>
            <a:picLocks noChangeAspect="1"/>
          </p:cNvPicPr>
          <p:nvPr/>
        </p:nvPicPr>
        <p:blipFill>
          <a:blip r:embed="rId3"/>
          <a:stretch>
            <a:fillRect/>
          </a:stretch>
        </p:blipFill>
        <p:spPr>
          <a:xfrm>
            <a:off x="8486775" y="144956"/>
            <a:ext cx="3705225" cy="3409950"/>
          </a:xfrm>
          <a:prstGeom prst="rect">
            <a:avLst/>
          </a:prstGeom>
        </p:spPr>
      </p:pic>
      <p:pic>
        <p:nvPicPr>
          <p:cNvPr id="5" name="Picture 4">
            <a:extLst>
              <a:ext uri="{FF2B5EF4-FFF2-40B4-BE49-F238E27FC236}">
                <a16:creationId xmlns:a16="http://schemas.microsoft.com/office/drawing/2014/main" id="{489FD182-2EE3-42C9-AA6F-F76E97AEFDE9}"/>
              </a:ext>
            </a:extLst>
          </p:cNvPr>
          <p:cNvPicPr>
            <a:picLocks noChangeAspect="1"/>
          </p:cNvPicPr>
          <p:nvPr/>
        </p:nvPicPr>
        <p:blipFill>
          <a:blip r:embed="rId4"/>
          <a:stretch>
            <a:fillRect/>
          </a:stretch>
        </p:blipFill>
        <p:spPr>
          <a:xfrm>
            <a:off x="7859439" y="3866110"/>
            <a:ext cx="4295775" cy="1828800"/>
          </a:xfrm>
          <a:prstGeom prst="rect">
            <a:avLst/>
          </a:prstGeom>
        </p:spPr>
      </p:pic>
      <p:pic>
        <p:nvPicPr>
          <p:cNvPr id="6" name="Picture 5">
            <a:extLst>
              <a:ext uri="{FF2B5EF4-FFF2-40B4-BE49-F238E27FC236}">
                <a16:creationId xmlns:a16="http://schemas.microsoft.com/office/drawing/2014/main" id="{6CB23D13-76ED-4FB6-AB32-3927EA845FAC}"/>
              </a:ext>
            </a:extLst>
          </p:cNvPr>
          <p:cNvPicPr>
            <a:picLocks noChangeAspect="1"/>
          </p:cNvPicPr>
          <p:nvPr/>
        </p:nvPicPr>
        <p:blipFill>
          <a:blip r:embed="rId5"/>
          <a:stretch>
            <a:fillRect/>
          </a:stretch>
        </p:blipFill>
        <p:spPr>
          <a:xfrm>
            <a:off x="241736" y="4198883"/>
            <a:ext cx="7419864" cy="2417916"/>
          </a:xfrm>
          <a:prstGeom prst="rect">
            <a:avLst/>
          </a:prstGeom>
        </p:spPr>
      </p:pic>
      <p:sp>
        <p:nvSpPr>
          <p:cNvPr id="7" name="Rectangle 6">
            <a:extLst>
              <a:ext uri="{FF2B5EF4-FFF2-40B4-BE49-F238E27FC236}">
                <a16:creationId xmlns:a16="http://schemas.microsoft.com/office/drawing/2014/main" id="{26E63021-456A-440C-B99C-4D4633F908AD}"/>
              </a:ext>
            </a:extLst>
          </p:cNvPr>
          <p:cNvSpPr/>
          <p:nvPr/>
        </p:nvSpPr>
        <p:spPr>
          <a:xfrm>
            <a:off x="10339387" y="1748785"/>
            <a:ext cx="738516" cy="23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E627E07F-3E76-4274-8756-4CA302DA8284}"/>
              </a:ext>
            </a:extLst>
          </p:cNvPr>
          <p:cNvSpPr/>
          <p:nvPr/>
        </p:nvSpPr>
        <p:spPr>
          <a:xfrm>
            <a:off x="2653862" y="5364344"/>
            <a:ext cx="2485697" cy="322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4928419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71B1-4426-4F3D-A46A-93DD1C3DF213}"/>
              </a:ext>
            </a:extLst>
          </p:cNvPr>
          <p:cNvSpPr>
            <a:spLocks noGrp="1"/>
          </p:cNvSpPr>
          <p:nvPr>
            <p:ph type="title"/>
          </p:nvPr>
        </p:nvSpPr>
        <p:spPr/>
        <p:txBody>
          <a:bodyPr/>
          <a:lstStyle/>
          <a:p>
            <a:r>
              <a:rPr lang="en-US" dirty="0"/>
              <a:t>Backup Step 2b</a:t>
            </a:r>
            <a:endParaRPr lang="en-DE" dirty="0"/>
          </a:p>
        </p:txBody>
      </p:sp>
      <p:sp>
        <p:nvSpPr>
          <p:cNvPr id="3" name="Content Placeholder 2">
            <a:extLst>
              <a:ext uri="{FF2B5EF4-FFF2-40B4-BE49-F238E27FC236}">
                <a16:creationId xmlns:a16="http://schemas.microsoft.com/office/drawing/2014/main" id="{7C46F0D7-0EC5-4606-8F5A-52ABC02D48DC}"/>
              </a:ext>
            </a:extLst>
          </p:cNvPr>
          <p:cNvSpPr>
            <a:spLocks noGrp="1"/>
          </p:cNvSpPr>
          <p:nvPr>
            <p:ph idx="1"/>
          </p:nvPr>
        </p:nvSpPr>
        <p:spPr/>
        <p:txBody>
          <a:bodyPr/>
          <a:lstStyle/>
          <a:p>
            <a:r>
              <a:rPr lang="en-US" dirty="0"/>
              <a:t>Connect serial wires to PCB</a:t>
            </a:r>
          </a:p>
          <a:p>
            <a:pPr lvl="1"/>
            <a:r>
              <a:rPr lang="en-US" dirty="0"/>
              <a:t>Do not connect 5V (red cable)!</a:t>
            </a:r>
          </a:p>
          <a:p>
            <a:pPr lvl="1"/>
            <a:r>
              <a:rPr lang="en-US" dirty="0"/>
              <a:t>Test for correct connection</a:t>
            </a:r>
          </a:p>
          <a:p>
            <a:pPr lvl="2"/>
            <a:r>
              <a:rPr lang="en-US" dirty="0"/>
              <a:t>Press middle button (&lt;1s)</a:t>
            </a:r>
          </a:p>
          <a:p>
            <a:pPr lvl="2"/>
            <a:r>
              <a:rPr lang="en-US" dirty="0"/>
              <a:t>You should see some output</a:t>
            </a:r>
            <a:endParaRPr lang="en-DE" dirty="0"/>
          </a:p>
        </p:txBody>
      </p:sp>
    </p:spTree>
    <p:extLst>
      <p:ext uri="{BB962C8B-B14F-4D97-AF65-F5344CB8AC3E}">
        <p14:creationId xmlns:p14="http://schemas.microsoft.com/office/powerpoint/2010/main" val="3066535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2D3C-69F3-4191-9A9C-53118291D175}"/>
              </a:ext>
            </a:extLst>
          </p:cNvPr>
          <p:cNvSpPr>
            <a:spLocks noGrp="1"/>
          </p:cNvSpPr>
          <p:nvPr>
            <p:ph type="title"/>
          </p:nvPr>
        </p:nvSpPr>
        <p:spPr/>
        <p:txBody>
          <a:bodyPr/>
          <a:lstStyle/>
          <a:p>
            <a:r>
              <a:rPr lang="en-US" dirty="0"/>
              <a:t>Backup Step 3</a:t>
            </a:r>
            <a:endParaRPr lang="en-DE" dirty="0"/>
          </a:p>
        </p:txBody>
      </p:sp>
      <p:sp>
        <p:nvSpPr>
          <p:cNvPr id="3" name="Content Placeholder 2">
            <a:extLst>
              <a:ext uri="{FF2B5EF4-FFF2-40B4-BE49-F238E27FC236}">
                <a16:creationId xmlns:a16="http://schemas.microsoft.com/office/drawing/2014/main" id="{E307A537-94CD-4440-8A04-3755B04FDF41}"/>
              </a:ext>
            </a:extLst>
          </p:cNvPr>
          <p:cNvSpPr>
            <a:spLocks noGrp="1"/>
          </p:cNvSpPr>
          <p:nvPr>
            <p:ph idx="1"/>
          </p:nvPr>
        </p:nvSpPr>
        <p:spPr/>
        <p:txBody>
          <a:bodyPr/>
          <a:lstStyle/>
          <a:p>
            <a:r>
              <a:rPr lang="en-US" dirty="0"/>
              <a:t>Inside the terminal program</a:t>
            </a:r>
          </a:p>
          <a:p>
            <a:pPr lvl="1"/>
            <a:r>
              <a:rPr lang="en-US" dirty="0"/>
              <a:t>Hold “s” key on your keyboard</a:t>
            </a:r>
          </a:p>
          <a:p>
            <a:pPr lvl="1"/>
            <a:r>
              <a:rPr lang="en-US" dirty="0"/>
              <a:t>At the same time: Press middle button for </a:t>
            </a:r>
            <a:r>
              <a:rPr lang="en-US" u="sng" dirty="0"/>
              <a:t>3</a:t>
            </a:r>
            <a:r>
              <a:rPr lang="en-US" dirty="0"/>
              <a:t> seconds</a:t>
            </a:r>
          </a:p>
          <a:p>
            <a:pPr lvl="1"/>
            <a:r>
              <a:rPr lang="en-US" dirty="0"/>
              <a:t>We want to see this:</a:t>
            </a:r>
          </a:p>
          <a:p>
            <a:pPr lvl="1"/>
            <a:endParaRPr lang="en-DE" dirty="0"/>
          </a:p>
        </p:txBody>
      </p:sp>
      <p:pic>
        <p:nvPicPr>
          <p:cNvPr id="4" name="Picture 3">
            <a:extLst>
              <a:ext uri="{FF2B5EF4-FFF2-40B4-BE49-F238E27FC236}">
                <a16:creationId xmlns:a16="http://schemas.microsoft.com/office/drawing/2014/main" id="{5FBB6D4D-3B9A-42F8-99A9-99271AAF24B4}"/>
              </a:ext>
            </a:extLst>
          </p:cNvPr>
          <p:cNvPicPr>
            <a:picLocks noChangeAspect="1"/>
          </p:cNvPicPr>
          <p:nvPr/>
        </p:nvPicPr>
        <p:blipFill rotWithShape="1">
          <a:blip r:embed="rId3"/>
          <a:srcRect t="72783"/>
          <a:stretch/>
        </p:blipFill>
        <p:spPr>
          <a:xfrm>
            <a:off x="3151807" y="3632200"/>
            <a:ext cx="8582025" cy="871044"/>
          </a:xfrm>
          <a:prstGeom prst="rect">
            <a:avLst/>
          </a:prstGeom>
        </p:spPr>
      </p:pic>
    </p:spTree>
    <p:extLst>
      <p:ext uri="{BB962C8B-B14F-4D97-AF65-F5344CB8AC3E}">
        <p14:creationId xmlns:p14="http://schemas.microsoft.com/office/powerpoint/2010/main" val="1102098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9FF1-8798-4F7C-9754-DA7437E45B96}"/>
              </a:ext>
            </a:extLst>
          </p:cNvPr>
          <p:cNvSpPr>
            <a:spLocks noGrp="1"/>
          </p:cNvSpPr>
          <p:nvPr>
            <p:ph type="title"/>
          </p:nvPr>
        </p:nvSpPr>
        <p:spPr/>
        <p:txBody>
          <a:bodyPr/>
          <a:lstStyle/>
          <a:p>
            <a:r>
              <a:rPr lang="en-US" dirty="0"/>
              <a:t>Backup Step 4a</a:t>
            </a:r>
            <a:endParaRPr lang="en-DE" dirty="0"/>
          </a:p>
        </p:txBody>
      </p:sp>
      <p:sp>
        <p:nvSpPr>
          <p:cNvPr id="3" name="Content Placeholder 2">
            <a:extLst>
              <a:ext uri="{FF2B5EF4-FFF2-40B4-BE49-F238E27FC236}">
                <a16:creationId xmlns:a16="http://schemas.microsoft.com/office/drawing/2014/main" id="{CC68615E-3E70-4E11-A0EA-CAAADA99FA03}"/>
              </a:ext>
            </a:extLst>
          </p:cNvPr>
          <p:cNvSpPr>
            <a:spLocks noGrp="1"/>
          </p:cNvSpPr>
          <p:nvPr>
            <p:ph idx="1"/>
          </p:nvPr>
        </p:nvSpPr>
        <p:spPr/>
        <p:txBody>
          <a:bodyPr/>
          <a:lstStyle/>
          <a:p>
            <a:r>
              <a:rPr lang="en-US" dirty="0"/>
              <a:t>In the U-Boot shell run this commands:</a:t>
            </a:r>
          </a:p>
          <a:p>
            <a:pPr marL="609585" lvl="1" indent="0">
              <a:buNone/>
            </a:pPr>
            <a:r>
              <a:rPr lang="de-DE" i="1" dirty="0" err="1"/>
              <a:t>setenv</a:t>
            </a:r>
            <a:r>
              <a:rPr lang="de-DE" i="1" dirty="0"/>
              <a:t> </a:t>
            </a:r>
            <a:r>
              <a:rPr lang="de-DE" i="1" dirty="0" err="1"/>
              <a:t>init</a:t>
            </a:r>
            <a:r>
              <a:rPr lang="de-DE" i="1" dirty="0"/>
              <a:t> /bin/sh</a:t>
            </a:r>
          </a:p>
          <a:p>
            <a:pPr marL="609585" lvl="1" indent="0">
              <a:buNone/>
            </a:pPr>
            <a:r>
              <a:rPr lang="de-DE" i="1" dirty="0" err="1"/>
              <a:t>setenv</a:t>
            </a:r>
            <a:r>
              <a:rPr lang="de-DE" i="1" dirty="0"/>
              <a:t> </a:t>
            </a:r>
            <a:r>
              <a:rPr lang="de-DE" i="1" dirty="0" err="1"/>
              <a:t>boot_partition</a:t>
            </a:r>
            <a:r>
              <a:rPr lang="de-DE" i="1" dirty="0"/>
              <a:t> boot1</a:t>
            </a:r>
          </a:p>
          <a:p>
            <a:pPr marL="609585" lvl="1" indent="0">
              <a:buNone/>
            </a:pPr>
            <a:r>
              <a:rPr lang="de-DE" i="1" dirty="0" err="1"/>
              <a:t>run</a:t>
            </a:r>
            <a:r>
              <a:rPr lang="de-DE" i="1" dirty="0"/>
              <a:t> </a:t>
            </a:r>
            <a:r>
              <a:rPr lang="de-DE" i="1" dirty="0" err="1"/>
              <a:t>setargs_nand</a:t>
            </a:r>
            <a:endParaRPr lang="de-DE" i="1" dirty="0"/>
          </a:p>
          <a:p>
            <a:pPr marL="609585" lvl="1" indent="0">
              <a:buNone/>
            </a:pPr>
            <a:r>
              <a:rPr lang="de-DE" i="1" dirty="0" err="1"/>
              <a:t>run</a:t>
            </a:r>
            <a:r>
              <a:rPr lang="de-DE" i="1" dirty="0"/>
              <a:t> </a:t>
            </a:r>
            <a:r>
              <a:rPr lang="de-DE" i="1" dirty="0" err="1"/>
              <a:t>boot_normal</a:t>
            </a:r>
            <a:endParaRPr lang="de-DE" i="1" dirty="0"/>
          </a:p>
          <a:p>
            <a:r>
              <a:rPr lang="en-US" dirty="0"/>
              <a:t>Your robot should boot and present you a shell</a:t>
            </a:r>
            <a:endParaRPr lang="de-DE" dirty="0"/>
          </a:p>
        </p:txBody>
      </p:sp>
      <p:sp>
        <p:nvSpPr>
          <p:cNvPr id="4" name="TextBox 3">
            <a:extLst>
              <a:ext uri="{FF2B5EF4-FFF2-40B4-BE49-F238E27FC236}">
                <a16:creationId xmlns:a16="http://schemas.microsoft.com/office/drawing/2014/main" id="{320A98BE-274D-44F8-8303-0ACBC2E2784E}"/>
              </a:ext>
            </a:extLst>
          </p:cNvPr>
          <p:cNvSpPr txBox="1"/>
          <p:nvPr/>
        </p:nvSpPr>
        <p:spPr>
          <a:xfrm>
            <a:off x="3105150" y="5822950"/>
            <a:ext cx="8620886" cy="646331"/>
          </a:xfrm>
          <a:prstGeom prst="rect">
            <a:avLst/>
          </a:prstGeom>
          <a:noFill/>
        </p:spPr>
        <p:txBody>
          <a:bodyPr wrap="none" rtlCol="0">
            <a:spAutoFit/>
          </a:bodyPr>
          <a:lstStyle/>
          <a:p>
            <a:r>
              <a:rPr lang="en-US" dirty="0"/>
              <a:t>Check </a:t>
            </a:r>
            <a:r>
              <a:rPr lang="en-US" dirty="0">
                <a:hlinkClick r:id="rId2"/>
              </a:rPr>
              <a:t>https://builder.dontvacuum.me/dreame/cmds.txt</a:t>
            </a:r>
            <a:r>
              <a:rPr lang="en-US" dirty="0"/>
              <a:t> for a copy-</a:t>
            </a:r>
            <a:r>
              <a:rPr lang="en-US" dirty="0" err="1"/>
              <a:t>pastable</a:t>
            </a:r>
            <a:r>
              <a:rPr lang="en-US" dirty="0"/>
              <a:t> command list</a:t>
            </a:r>
          </a:p>
          <a:p>
            <a:endParaRPr lang="en-DE" dirty="0"/>
          </a:p>
        </p:txBody>
      </p:sp>
    </p:spTree>
    <p:extLst>
      <p:ext uri="{BB962C8B-B14F-4D97-AF65-F5344CB8AC3E}">
        <p14:creationId xmlns:p14="http://schemas.microsoft.com/office/powerpoint/2010/main" val="2213682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E8CC-D246-44E4-88A5-E735392F3FE7}"/>
              </a:ext>
            </a:extLst>
          </p:cNvPr>
          <p:cNvSpPr>
            <a:spLocks noGrp="1"/>
          </p:cNvSpPr>
          <p:nvPr>
            <p:ph type="title"/>
          </p:nvPr>
        </p:nvSpPr>
        <p:spPr/>
        <p:txBody>
          <a:bodyPr/>
          <a:lstStyle/>
          <a:p>
            <a:r>
              <a:rPr lang="en-US" dirty="0"/>
              <a:t>Backup Step 4b</a:t>
            </a:r>
            <a:endParaRPr lang="en-DE" dirty="0"/>
          </a:p>
        </p:txBody>
      </p:sp>
      <p:sp>
        <p:nvSpPr>
          <p:cNvPr id="3" name="Content Placeholder 2">
            <a:extLst>
              <a:ext uri="{FF2B5EF4-FFF2-40B4-BE49-F238E27FC236}">
                <a16:creationId xmlns:a16="http://schemas.microsoft.com/office/drawing/2014/main" id="{04236748-BE8F-42F6-AF8D-97734C1D6D3C}"/>
              </a:ext>
            </a:extLst>
          </p:cNvPr>
          <p:cNvSpPr>
            <a:spLocks noGrp="1"/>
          </p:cNvSpPr>
          <p:nvPr>
            <p:ph idx="1"/>
          </p:nvPr>
        </p:nvSpPr>
        <p:spPr/>
        <p:txBody>
          <a:bodyPr/>
          <a:lstStyle/>
          <a:p>
            <a:r>
              <a:rPr lang="en-US" dirty="0"/>
              <a:t>After the system booted, run these commands:</a:t>
            </a:r>
          </a:p>
          <a:p>
            <a:pPr marL="609585" lvl="1" indent="0">
              <a:buNone/>
            </a:pPr>
            <a:r>
              <a:rPr lang="de-DE" i="1" dirty="0"/>
              <a:t>/etc/init.d/sysconfig.sh</a:t>
            </a:r>
          </a:p>
          <a:p>
            <a:pPr marL="609585" lvl="1" indent="0">
              <a:buNone/>
            </a:pPr>
            <a:r>
              <a:rPr lang="en-US" i="1" dirty="0"/>
              <a:t>echo V &gt; /dev/watchdog</a:t>
            </a:r>
            <a:endParaRPr lang="de-DE" i="1" dirty="0"/>
          </a:p>
          <a:p>
            <a:pPr marL="609585" lvl="1" indent="0">
              <a:buNone/>
            </a:pPr>
            <a:r>
              <a:rPr lang="de-DE" i="1" dirty="0"/>
              <a:t>/etc/init.d/mount_private.sh</a:t>
            </a:r>
          </a:p>
          <a:p>
            <a:pPr marL="609585" lvl="1" indent="0">
              <a:buNone/>
            </a:pPr>
            <a:r>
              <a:rPr lang="de-DE" i="1" dirty="0"/>
              <a:t>/etc/init.d/mount_misc.sh</a:t>
            </a:r>
            <a:endParaRPr lang="en-DE" i="1" dirty="0"/>
          </a:p>
        </p:txBody>
      </p:sp>
      <p:sp>
        <p:nvSpPr>
          <p:cNvPr id="4" name="TextBox 3">
            <a:extLst>
              <a:ext uri="{FF2B5EF4-FFF2-40B4-BE49-F238E27FC236}">
                <a16:creationId xmlns:a16="http://schemas.microsoft.com/office/drawing/2014/main" id="{D26D12DD-8AD4-4A5E-B25B-E02F503D6EB0}"/>
              </a:ext>
            </a:extLst>
          </p:cNvPr>
          <p:cNvSpPr txBox="1"/>
          <p:nvPr/>
        </p:nvSpPr>
        <p:spPr>
          <a:xfrm>
            <a:off x="3105150" y="5822950"/>
            <a:ext cx="8620886" cy="646331"/>
          </a:xfrm>
          <a:prstGeom prst="rect">
            <a:avLst/>
          </a:prstGeom>
          <a:noFill/>
        </p:spPr>
        <p:txBody>
          <a:bodyPr wrap="none" rtlCol="0">
            <a:spAutoFit/>
          </a:bodyPr>
          <a:lstStyle/>
          <a:p>
            <a:r>
              <a:rPr lang="en-US" dirty="0"/>
              <a:t>Check </a:t>
            </a:r>
            <a:r>
              <a:rPr lang="en-US" dirty="0">
                <a:hlinkClick r:id="rId2"/>
              </a:rPr>
              <a:t>https://builder.dontvacuum.me/dreame/cmds.txt</a:t>
            </a:r>
            <a:r>
              <a:rPr lang="en-US" dirty="0"/>
              <a:t> for a copy-</a:t>
            </a:r>
            <a:r>
              <a:rPr lang="en-US" dirty="0" err="1"/>
              <a:t>pastable</a:t>
            </a:r>
            <a:r>
              <a:rPr lang="en-US" dirty="0"/>
              <a:t> command list</a:t>
            </a:r>
          </a:p>
          <a:p>
            <a:endParaRPr lang="en-DE" dirty="0"/>
          </a:p>
        </p:txBody>
      </p:sp>
    </p:spTree>
    <p:extLst>
      <p:ext uri="{BB962C8B-B14F-4D97-AF65-F5344CB8AC3E}">
        <p14:creationId xmlns:p14="http://schemas.microsoft.com/office/powerpoint/2010/main" val="20390052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EAE-5F34-4A1A-8CAA-941A75ECA0AE}"/>
              </a:ext>
            </a:extLst>
          </p:cNvPr>
          <p:cNvSpPr>
            <a:spLocks noGrp="1"/>
          </p:cNvSpPr>
          <p:nvPr>
            <p:ph type="title"/>
          </p:nvPr>
        </p:nvSpPr>
        <p:spPr/>
        <p:txBody>
          <a:bodyPr/>
          <a:lstStyle/>
          <a:p>
            <a:r>
              <a:rPr lang="en-US" dirty="0"/>
              <a:t>Backup Step 4c</a:t>
            </a:r>
            <a:endParaRPr lang="en-DE" dirty="0"/>
          </a:p>
        </p:txBody>
      </p:sp>
      <p:sp>
        <p:nvSpPr>
          <p:cNvPr id="3" name="Content Placeholder 2">
            <a:extLst>
              <a:ext uri="{FF2B5EF4-FFF2-40B4-BE49-F238E27FC236}">
                <a16:creationId xmlns:a16="http://schemas.microsoft.com/office/drawing/2014/main" id="{0B65E9DB-5B90-41A4-8C73-7EAEC8FEAFBA}"/>
              </a:ext>
            </a:extLst>
          </p:cNvPr>
          <p:cNvSpPr>
            <a:spLocks noGrp="1"/>
          </p:cNvSpPr>
          <p:nvPr>
            <p:ph idx="1"/>
          </p:nvPr>
        </p:nvSpPr>
        <p:spPr/>
        <p:txBody>
          <a:bodyPr/>
          <a:lstStyle/>
          <a:p>
            <a:r>
              <a:rPr lang="en-US" dirty="0"/>
              <a:t>Run these commands to print the configuration (save output):</a:t>
            </a:r>
          </a:p>
          <a:p>
            <a:pPr marL="609585" lvl="1" indent="0">
              <a:buNone/>
            </a:pPr>
            <a:r>
              <a:rPr lang="nb-NO" i="1" dirty="0"/>
              <a:t>grep "" /mnt/private/ULI/factory/*</a:t>
            </a:r>
          </a:p>
          <a:p>
            <a:pPr lvl="1"/>
            <a:endParaRPr lang="nb-NO" dirty="0"/>
          </a:p>
          <a:p>
            <a:r>
              <a:rPr lang="nb-NO" dirty="0"/>
              <a:t>Run these commands to save the calibration (save output):</a:t>
            </a:r>
          </a:p>
          <a:p>
            <a:pPr marL="609585" lvl="1" indent="0">
              <a:buNone/>
            </a:pPr>
            <a:r>
              <a:rPr lang="nb-NO" i="1" dirty="0"/>
              <a:t>grep "" /mnt/misc/*.json</a:t>
            </a:r>
          </a:p>
          <a:p>
            <a:pPr marL="609585" lvl="1" indent="0">
              <a:buNone/>
            </a:pPr>
            <a:r>
              <a:rPr lang="nb-NO" i="1" dirty="0"/>
              <a:t>grep "" /mnt/misc/*.yaml</a:t>
            </a:r>
          </a:p>
          <a:p>
            <a:pPr marL="609585" lvl="1" indent="0">
              <a:buNone/>
            </a:pPr>
            <a:r>
              <a:rPr lang="nb-NO" i="1" dirty="0"/>
              <a:t>cat /mnt/misc/*.txt</a:t>
            </a:r>
            <a:endParaRPr lang="nb-NO" dirty="0"/>
          </a:p>
          <a:p>
            <a:pPr marL="609585" lvl="1" indent="0">
              <a:buNone/>
            </a:pPr>
            <a:r>
              <a:rPr lang="nb-NO" i="1" dirty="0"/>
              <a:t>hexdump /mnt/misc/*.bin</a:t>
            </a:r>
            <a:endParaRPr lang="nb-NO" dirty="0"/>
          </a:p>
        </p:txBody>
      </p:sp>
      <p:sp>
        <p:nvSpPr>
          <p:cNvPr id="4" name="TextBox 3">
            <a:extLst>
              <a:ext uri="{FF2B5EF4-FFF2-40B4-BE49-F238E27FC236}">
                <a16:creationId xmlns:a16="http://schemas.microsoft.com/office/drawing/2014/main" id="{3FD42ADD-986D-462B-A996-76489257B6C1}"/>
              </a:ext>
            </a:extLst>
          </p:cNvPr>
          <p:cNvSpPr txBox="1"/>
          <p:nvPr/>
        </p:nvSpPr>
        <p:spPr>
          <a:xfrm>
            <a:off x="8483878" y="3859288"/>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Some files might not exist on your device. That is normal.</a:t>
            </a:r>
            <a:endParaRPr lang="en-DE" dirty="0"/>
          </a:p>
        </p:txBody>
      </p:sp>
      <p:sp>
        <p:nvSpPr>
          <p:cNvPr id="5" name="TextBox 4">
            <a:extLst>
              <a:ext uri="{FF2B5EF4-FFF2-40B4-BE49-F238E27FC236}">
                <a16:creationId xmlns:a16="http://schemas.microsoft.com/office/drawing/2014/main" id="{4B66368A-81DA-4811-8E14-E24072A505C2}"/>
              </a:ext>
            </a:extLst>
          </p:cNvPr>
          <p:cNvSpPr txBox="1"/>
          <p:nvPr/>
        </p:nvSpPr>
        <p:spPr>
          <a:xfrm>
            <a:off x="8483878" y="5224759"/>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Make sure that you copy the full output to a text file and save it</a:t>
            </a:r>
            <a:endParaRPr lang="en-DE" dirty="0"/>
          </a:p>
        </p:txBody>
      </p:sp>
      <p:sp>
        <p:nvSpPr>
          <p:cNvPr id="6" name="TextBox 5">
            <a:extLst>
              <a:ext uri="{FF2B5EF4-FFF2-40B4-BE49-F238E27FC236}">
                <a16:creationId xmlns:a16="http://schemas.microsoft.com/office/drawing/2014/main" id="{722C1577-67E1-48E7-9DC6-6EA2332DAD1F}"/>
              </a:ext>
            </a:extLst>
          </p:cNvPr>
          <p:cNvSpPr txBox="1"/>
          <p:nvPr/>
        </p:nvSpPr>
        <p:spPr>
          <a:xfrm>
            <a:off x="3092450" y="6267064"/>
            <a:ext cx="8620886" cy="646331"/>
          </a:xfrm>
          <a:prstGeom prst="rect">
            <a:avLst/>
          </a:prstGeom>
          <a:noFill/>
        </p:spPr>
        <p:txBody>
          <a:bodyPr wrap="none" rtlCol="0">
            <a:spAutoFit/>
          </a:bodyPr>
          <a:lstStyle/>
          <a:p>
            <a:r>
              <a:rPr lang="en-US" dirty="0"/>
              <a:t>Check </a:t>
            </a:r>
            <a:r>
              <a:rPr lang="en-US" dirty="0">
                <a:hlinkClick r:id="rId2"/>
              </a:rPr>
              <a:t>https://builder.dontvacuum.me/dreame/cmds.txt</a:t>
            </a:r>
            <a:r>
              <a:rPr lang="en-US" dirty="0"/>
              <a:t> for a copy-</a:t>
            </a:r>
            <a:r>
              <a:rPr lang="en-US" dirty="0" err="1"/>
              <a:t>pastable</a:t>
            </a:r>
            <a:r>
              <a:rPr lang="en-US" dirty="0"/>
              <a:t> command list</a:t>
            </a:r>
          </a:p>
          <a:p>
            <a:endParaRPr lang="en-DE" dirty="0"/>
          </a:p>
        </p:txBody>
      </p:sp>
    </p:spTree>
    <p:extLst>
      <p:ext uri="{BB962C8B-B14F-4D97-AF65-F5344CB8AC3E}">
        <p14:creationId xmlns:p14="http://schemas.microsoft.com/office/powerpoint/2010/main" val="4070102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D744DF-7EA3-4369-ADB4-A0A13C967116}"/>
              </a:ext>
            </a:extLst>
          </p:cNvPr>
          <p:cNvSpPr>
            <a:spLocks noGrp="1"/>
          </p:cNvSpPr>
          <p:nvPr>
            <p:ph type="title"/>
          </p:nvPr>
        </p:nvSpPr>
        <p:spPr/>
        <p:txBody>
          <a:bodyPr/>
          <a:lstStyle/>
          <a:p>
            <a:r>
              <a:rPr lang="de-DE" dirty="0"/>
              <a:t>More </a:t>
            </a:r>
            <a:r>
              <a:rPr lang="de-DE" dirty="0" err="1"/>
              <a:t>risks</a:t>
            </a:r>
            <a:endParaRPr lang="en-US" dirty="0"/>
          </a:p>
        </p:txBody>
      </p:sp>
      <p:sp>
        <p:nvSpPr>
          <p:cNvPr id="3" name="Inhaltsplatzhalter 2">
            <a:extLst>
              <a:ext uri="{FF2B5EF4-FFF2-40B4-BE49-F238E27FC236}">
                <a16:creationId xmlns:a16="http://schemas.microsoft.com/office/drawing/2014/main" id="{3BE7C4F7-1015-4E26-B878-04DB8D2E9BBB}"/>
              </a:ext>
            </a:extLst>
          </p:cNvPr>
          <p:cNvSpPr>
            <a:spLocks noGrp="1"/>
          </p:cNvSpPr>
          <p:nvPr>
            <p:ph idx="1"/>
          </p:nvPr>
        </p:nvSpPr>
        <p:spPr/>
        <p:txBody>
          <a:bodyPr/>
          <a:lstStyle/>
          <a:p>
            <a:r>
              <a:rPr lang="de-DE" dirty="0"/>
              <a:t>Problem: Hardware </a:t>
            </a:r>
            <a:r>
              <a:rPr lang="de-DE" dirty="0" err="1"/>
              <a:t>differs</a:t>
            </a:r>
            <a:r>
              <a:rPr lang="de-DE" dirty="0"/>
              <a:t> </a:t>
            </a:r>
            <a:r>
              <a:rPr lang="de-DE" dirty="0" err="1"/>
              <a:t>even</a:t>
            </a:r>
            <a:r>
              <a:rPr lang="de-DE" dirty="0"/>
              <a:t> </a:t>
            </a:r>
            <a:r>
              <a:rPr lang="de-DE" dirty="0" err="1"/>
              <a:t>for</a:t>
            </a:r>
            <a:r>
              <a:rPr lang="de-DE" dirty="0"/>
              <a:t> </a:t>
            </a:r>
            <a:r>
              <a:rPr lang="de-DE" dirty="0" err="1"/>
              <a:t>the</a:t>
            </a:r>
            <a:r>
              <a:rPr lang="de-DE" dirty="0"/>
              <a:t> same „</a:t>
            </a:r>
            <a:r>
              <a:rPr lang="de-DE" dirty="0" err="1"/>
              <a:t>model</a:t>
            </a:r>
            <a:r>
              <a:rPr lang="de-DE" dirty="0"/>
              <a:t>“</a:t>
            </a:r>
          </a:p>
          <a:p>
            <a:r>
              <a:rPr lang="de-DE" dirty="0"/>
              <a:t>The root </a:t>
            </a:r>
            <a:r>
              <a:rPr lang="de-DE" dirty="0" err="1"/>
              <a:t>method</a:t>
            </a:r>
            <a:r>
              <a:rPr lang="de-DE" dirty="0"/>
              <a:t> </a:t>
            </a:r>
            <a:r>
              <a:rPr lang="de-DE" dirty="0" err="1"/>
              <a:t>cannot</a:t>
            </a:r>
            <a:r>
              <a:rPr lang="de-DE" dirty="0"/>
              <a:t> </a:t>
            </a:r>
            <a:r>
              <a:rPr lang="de-DE" dirty="0" err="1"/>
              <a:t>verify</a:t>
            </a:r>
            <a:r>
              <a:rPr lang="de-DE" dirty="0"/>
              <a:t> </a:t>
            </a:r>
            <a:r>
              <a:rPr lang="de-DE" dirty="0" err="1"/>
              <a:t>your</a:t>
            </a:r>
            <a:r>
              <a:rPr lang="de-DE" dirty="0"/>
              <a:t> </a:t>
            </a:r>
            <a:r>
              <a:rPr lang="de-DE" dirty="0" err="1"/>
              <a:t>exact</a:t>
            </a:r>
            <a:r>
              <a:rPr lang="de-DE" dirty="0"/>
              <a:t> </a:t>
            </a:r>
            <a:r>
              <a:rPr lang="de-DE" dirty="0" err="1"/>
              <a:t>model</a:t>
            </a:r>
            <a:endParaRPr lang="de-DE" dirty="0"/>
          </a:p>
          <a:p>
            <a:r>
              <a:rPr lang="de-DE" dirty="0" err="1"/>
              <a:t>Flashing</a:t>
            </a:r>
            <a:r>
              <a:rPr lang="de-DE" dirty="0"/>
              <a:t> an </a:t>
            </a:r>
            <a:r>
              <a:rPr lang="de-DE" dirty="0" err="1"/>
              <a:t>incorrect</a:t>
            </a:r>
            <a:r>
              <a:rPr lang="de-DE" dirty="0"/>
              <a:t> </a:t>
            </a:r>
            <a:r>
              <a:rPr lang="de-DE" dirty="0" err="1"/>
              <a:t>firmware</a:t>
            </a:r>
            <a:r>
              <a:rPr lang="de-DE" dirty="0"/>
              <a:t> will </a:t>
            </a:r>
            <a:r>
              <a:rPr lang="de-DE" dirty="0" err="1"/>
              <a:t>perma-damage</a:t>
            </a:r>
            <a:r>
              <a:rPr lang="de-DE" dirty="0"/>
              <a:t> </a:t>
            </a:r>
            <a:r>
              <a:rPr lang="de-DE" dirty="0" err="1"/>
              <a:t>your</a:t>
            </a:r>
            <a:r>
              <a:rPr lang="de-DE" dirty="0"/>
              <a:t> </a:t>
            </a:r>
            <a:r>
              <a:rPr lang="de-DE" dirty="0" err="1"/>
              <a:t>device</a:t>
            </a:r>
            <a:endParaRPr lang="de-DE" dirty="0"/>
          </a:p>
          <a:p>
            <a:pPr lvl="1"/>
            <a:r>
              <a:rPr lang="de-DE" dirty="0"/>
              <a:t>Other, not </a:t>
            </a:r>
            <a:r>
              <a:rPr lang="de-DE" dirty="0" err="1"/>
              <a:t>obvious</a:t>
            </a:r>
            <a:r>
              <a:rPr lang="de-DE" dirty="0"/>
              <a:t> </a:t>
            </a:r>
            <a:r>
              <a:rPr lang="de-DE" dirty="0" err="1"/>
              <a:t>side</a:t>
            </a:r>
            <a:r>
              <a:rPr lang="de-DE" dirty="0"/>
              <a:t> </a:t>
            </a:r>
            <a:r>
              <a:rPr lang="de-DE" dirty="0" err="1"/>
              <a:t>effects</a:t>
            </a:r>
            <a:r>
              <a:rPr lang="de-DE" dirty="0"/>
              <a:t> </a:t>
            </a:r>
            <a:r>
              <a:rPr lang="de-DE" dirty="0" err="1"/>
              <a:t>might</a:t>
            </a:r>
            <a:r>
              <a:rPr lang="de-DE" dirty="0"/>
              <a:t> </a:t>
            </a:r>
            <a:r>
              <a:rPr lang="de-DE" dirty="0" err="1"/>
              <a:t>occur</a:t>
            </a:r>
            <a:endParaRPr lang="de-DE" dirty="0"/>
          </a:p>
          <a:p>
            <a:pPr lvl="1"/>
            <a:r>
              <a:rPr lang="de-DE" dirty="0"/>
              <a:t>Recovery </a:t>
            </a:r>
            <a:r>
              <a:rPr lang="de-DE" dirty="0" err="1"/>
              <a:t>might</a:t>
            </a:r>
            <a:r>
              <a:rPr lang="de-DE" dirty="0"/>
              <a:t> </a:t>
            </a:r>
            <a:r>
              <a:rPr lang="de-DE" dirty="0" err="1"/>
              <a:t>be</a:t>
            </a:r>
            <a:r>
              <a:rPr lang="de-DE" dirty="0"/>
              <a:t> </a:t>
            </a:r>
            <a:r>
              <a:rPr lang="de-DE" dirty="0" err="1"/>
              <a:t>tricky</a:t>
            </a:r>
            <a:r>
              <a:rPr lang="de-DE" dirty="0"/>
              <a:t> and </a:t>
            </a:r>
            <a:r>
              <a:rPr lang="de-DE" dirty="0" err="1"/>
              <a:t>can</a:t>
            </a:r>
            <a:r>
              <a:rPr lang="de-DE" dirty="0"/>
              <a:t> </a:t>
            </a:r>
            <a:r>
              <a:rPr lang="de-DE" dirty="0" err="1"/>
              <a:t>cause</a:t>
            </a:r>
            <a:r>
              <a:rPr lang="de-DE" dirty="0"/>
              <a:t> </a:t>
            </a:r>
            <a:r>
              <a:rPr lang="de-DE" dirty="0" err="1"/>
              <a:t>problems</a:t>
            </a:r>
            <a:endParaRPr lang="de-DE" dirty="0"/>
          </a:p>
          <a:p>
            <a:r>
              <a:rPr lang="de-DE" dirty="0" err="1"/>
              <a:t>Important</a:t>
            </a:r>
            <a:r>
              <a:rPr lang="de-DE" dirty="0"/>
              <a:t>: </a:t>
            </a:r>
            <a:r>
              <a:rPr lang="de-DE" dirty="0" err="1"/>
              <a:t>Make</a:t>
            </a:r>
            <a:r>
              <a:rPr lang="de-DE" dirty="0"/>
              <a:t> </a:t>
            </a:r>
            <a:r>
              <a:rPr lang="de-DE" dirty="0" err="1"/>
              <a:t>sure</a:t>
            </a:r>
            <a:r>
              <a:rPr lang="de-DE" dirty="0"/>
              <a:t> </a:t>
            </a:r>
            <a:r>
              <a:rPr lang="de-DE" dirty="0" err="1"/>
              <a:t>that</a:t>
            </a:r>
            <a:r>
              <a:rPr lang="de-DE" dirty="0"/>
              <a:t> </a:t>
            </a:r>
            <a:r>
              <a:rPr lang="de-DE" dirty="0" err="1"/>
              <a:t>you</a:t>
            </a:r>
            <a:r>
              <a:rPr lang="de-DE" dirty="0"/>
              <a:t> </a:t>
            </a:r>
            <a:r>
              <a:rPr lang="de-DE" dirty="0" err="1"/>
              <a:t>have</a:t>
            </a:r>
            <a:r>
              <a:rPr lang="de-DE" dirty="0"/>
              <a:t> </a:t>
            </a:r>
            <a:r>
              <a:rPr lang="de-DE" dirty="0" err="1"/>
              <a:t>the</a:t>
            </a:r>
            <a:r>
              <a:rPr lang="de-DE" dirty="0"/>
              <a:t> </a:t>
            </a:r>
            <a:r>
              <a:rPr lang="de-DE" dirty="0" err="1"/>
              <a:t>correct</a:t>
            </a:r>
            <a:r>
              <a:rPr lang="de-DE" dirty="0"/>
              <a:t> </a:t>
            </a:r>
            <a:r>
              <a:rPr lang="de-DE" dirty="0" err="1"/>
              <a:t>firmware</a:t>
            </a:r>
            <a:endParaRPr lang="de-DE" dirty="0"/>
          </a:p>
          <a:p>
            <a:pPr lvl="1"/>
            <a:r>
              <a:rPr lang="de-DE" dirty="0"/>
              <a:t>Do not </a:t>
            </a:r>
            <a:r>
              <a:rPr lang="de-DE" dirty="0" err="1"/>
              <a:t>try</a:t>
            </a:r>
            <a:r>
              <a:rPr lang="de-DE" dirty="0"/>
              <a:t> </a:t>
            </a:r>
            <a:r>
              <a:rPr lang="de-DE" dirty="0" err="1"/>
              <a:t>to</a:t>
            </a:r>
            <a:r>
              <a:rPr lang="de-DE" dirty="0"/>
              <a:t> </a:t>
            </a:r>
            <a:r>
              <a:rPr lang="de-DE" dirty="0" err="1"/>
              <a:t>use</a:t>
            </a:r>
            <a:r>
              <a:rPr lang="de-DE" dirty="0"/>
              <a:t> </a:t>
            </a:r>
            <a:r>
              <a:rPr lang="de-DE" dirty="0" err="1"/>
              <a:t>the</a:t>
            </a:r>
            <a:r>
              <a:rPr lang="de-DE" dirty="0"/>
              <a:t> same </a:t>
            </a:r>
            <a:r>
              <a:rPr lang="de-DE" dirty="0" err="1"/>
              <a:t>generated</a:t>
            </a:r>
            <a:r>
              <a:rPr lang="de-DE" dirty="0"/>
              <a:t> </a:t>
            </a:r>
            <a:r>
              <a:rPr lang="de-DE" dirty="0" err="1"/>
              <a:t>firmware</a:t>
            </a:r>
            <a:r>
              <a:rPr lang="de-DE" dirty="0"/>
              <a:t> on multiple </a:t>
            </a:r>
            <a:r>
              <a:rPr lang="de-DE" dirty="0" err="1"/>
              <a:t>devices</a:t>
            </a:r>
            <a:endParaRPr lang="de-DE" dirty="0"/>
          </a:p>
          <a:p>
            <a:pPr lvl="1"/>
            <a:r>
              <a:rPr lang="de-DE" dirty="0" err="1"/>
              <a:t>If</a:t>
            </a:r>
            <a:r>
              <a:rPr lang="de-DE" dirty="0"/>
              <a:t> </a:t>
            </a:r>
            <a:r>
              <a:rPr lang="de-DE" dirty="0" err="1"/>
              <a:t>you</a:t>
            </a:r>
            <a:r>
              <a:rPr lang="de-DE" dirty="0"/>
              <a:t> </a:t>
            </a:r>
            <a:r>
              <a:rPr lang="de-DE" dirty="0" err="1"/>
              <a:t>are</a:t>
            </a:r>
            <a:r>
              <a:rPr lang="de-DE" dirty="0"/>
              <a:t> </a:t>
            </a:r>
            <a:r>
              <a:rPr lang="de-DE" dirty="0" err="1"/>
              <a:t>unsure</a:t>
            </a:r>
            <a:r>
              <a:rPr lang="de-DE" dirty="0"/>
              <a:t>, </a:t>
            </a:r>
            <a:r>
              <a:rPr lang="de-DE" dirty="0" err="1"/>
              <a:t>ask</a:t>
            </a:r>
            <a:r>
              <a:rPr lang="de-DE" dirty="0"/>
              <a:t> </a:t>
            </a:r>
            <a:r>
              <a:rPr lang="de-DE" dirty="0" err="1"/>
              <a:t>us</a:t>
            </a:r>
            <a:r>
              <a:rPr lang="de-DE" dirty="0"/>
              <a:t> </a:t>
            </a:r>
            <a:r>
              <a:rPr lang="de-DE" dirty="0" err="1"/>
              <a:t>first</a:t>
            </a:r>
            <a:r>
              <a:rPr lang="de-DE" dirty="0"/>
              <a:t>!</a:t>
            </a:r>
            <a:endParaRPr lang="en-US" dirty="0"/>
          </a:p>
        </p:txBody>
      </p:sp>
    </p:spTree>
    <p:extLst>
      <p:ext uri="{BB962C8B-B14F-4D97-AF65-F5344CB8AC3E}">
        <p14:creationId xmlns:p14="http://schemas.microsoft.com/office/powerpoint/2010/main" val="3347614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7E60-F5C1-436F-B7E3-12F9620F2882}"/>
              </a:ext>
            </a:extLst>
          </p:cNvPr>
          <p:cNvSpPr>
            <a:spLocks noGrp="1"/>
          </p:cNvSpPr>
          <p:nvPr>
            <p:ph type="title"/>
          </p:nvPr>
        </p:nvSpPr>
        <p:spPr/>
        <p:txBody>
          <a:bodyPr/>
          <a:lstStyle/>
          <a:p>
            <a:r>
              <a:rPr lang="en-US" dirty="0"/>
              <a:t>Rooting preparations</a:t>
            </a:r>
            <a:endParaRPr lang="en-DE" dirty="0"/>
          </a:p>
        </p:txBody>
      </p:sp>
      <p:sp>
        <p:nvSpPr>
          <p:cNvPr id="3" name="Content Placeholder 2">
            <a:extLst>
              <a:ext uri="{FF2B5EF4-FFF2-40B4-BE49-F238E27FC236}">
                <a16:creationId xmlns:a16="http://schemas.microsoft.com/office/drawing/2014/main" id="{302E9B22-8C7D-4A2B-8EBB-6947A81713BF}"/>
              </a:ext>
            </a:extLst>
          </p:cNvPr>
          <p:cNvSpPr>
            <a:spLocks noGrp="1"/>
          </p:cNvSpPr>
          <p:nvPr>
            <p:ph idx="1"/>
          </p:nvPr>
        </p:nvSpPr>
        <p:spPr/>
        <p:txBody>
          <a:bodyPr/>
          <a:lstStyle/>
          <a:p>
            <a:r>
              <a:rPr lang="en-US" sz="2400" dirty="0"/>
              <a:t>Fully charge your vacuum robot</a:t>
            </a:r>
          </a:p>
          <a:p>
            <a:r>
              <a:rPr lang="en-US" sz="2400" dirty="0"/>
              <a:t>Required software: </a:t>
            </a:r>
            <a:r>
              <a:rPr lang="en-US" sz="2400" dirty="0" err="1"/>
              <a:t>Phoenixsuit</a:t>
            </a:r>
            <a:endParaRPr lang="en-US" sz="2400" dirty="0"/>
          </a:p>
          <a:p>
            <a:pPr lvl="1"/>
            <a:r>
              <a:rPr lang="en-US" sz="2400" dirty="0"/>
              <a:t>Download it here: </a:t>
            </a:r>
          </a:p>
          <a:p>
            <a:pPr lvl="2"/>
            <a:r>
              <a:rPr lang="en-US" sz="2400" dirty="0">
                <a:hlinkClick r:id="rId2"/>
              </a:rPr>
              <a:t>https://androidmtk.com/download-phoenixsuit</a:t>
            </a:r>
            <a:endParaRPr lang="en-US" sz="2400" dirty="0"/>
          </a:p>
          <a:p>
            <a:r>
              <a:rPr lang="en-US" sz="2400" dirty="0"/>
              <a:t>Generate a custom firmware</a:t>
            </a:r>
          </a:p>
          <a:p>
            <a:pPr lvl="1"/>
            <a:r>
              <a:rPr lang="en-US" sz="2400" dirty="0"/>
              <a:t>Go here:</a:t>
            </a:r>
          </a:p>
          <a:p>
            <a:pPr lvl="2"/>
            <a:r>
              <a:rPr lang="en-US" sz="2400" dirty="0">
                <a:hlinkClick r:id="rId3"/>
              </a:rPr>
              <a:t>https://builder.dontvacuum.me/</a:t>
            </a:r>
            <a:endParaRPr lang="en-US" sz="2400" dirty="0"/>
          </a:p>
          <a:p>
            <a:pPr lvl="2"/>
            <a:r>
              <a:rPr lang="en-US" sz="2400" dirty="0"/>
              <a:t>Select your model</a:t>
            </a:r>
          </a:p>
          <a:p>
            <a:pPr lvl="2"/>
            <a:r>
              <a:rPr lang="en-US" sz="2400" dirty="0"/>
              <a:t>Fill out the form</a:t>
            </a:r>
          </a:p>
          <a:p>
            <a:pPr lvl="2"/>
            <a:r>
              <a:rPr lang="en-US" sz="2400" dirty="0"/>
              <a:t>Select “Patch DNS” if you plan to use </a:t>
            </a:r>
            <a:r>
              <a:rPr lang="en-US" sz="2400" dirty="0" err="1"/>
              <a:t>Valetudo</a:t>
            </a:r>
            <a:r>
              <a:rPr lang="en-US" sz="2400" dirty="0"/>
              <a:t> (this disables the cloud)</a:t>
            </a:r>
          </a:p>
          <a:p>
            <a:pPr lvl="2"/>
            <a:r>
              <a:rPr lang="en-US" sz="2400" dirty="0"/>
              <a:t>Use voucher “</a:t>
            </a:r>
            <a:r>
              <a:rPr lang="en-US" sz="2400" dirty="0" err="1"/>
              <a:t>dreameroot</a:t>
            </a:r>
            <a:r>
              <a:rPr lang="en-US" sz="2400" dirty="0"/>
              <a:t>”</a:t>
            </a:r>
          </a:p>
          <a:p>
            <a:pPr lvl="2"/>
            <a:r>
              <a:rPr lang="en-US" sz="2400" dirty="0"/>
              <a:t>Select </a:t>
            </a:r>
            <a:r>
              <a:rPr lang="en-US" sz="2400" dirty="0" err="1"/>
              <a:t>Livesuit</a:t>
            </a:r>
            <a:r>
              <a:rPr lang="en-US" sz="2400" dirty="0"/>
              <a:t> image</a:t>
            </a:r>
            <a:endParaRPr lang="en-DE" sz="2400" dirty="0"/>
          </a:p>
        </p:txBody>
      </p:sp>
    </p:spTree>
    <p:extLst>
      <p:ext uri="{BB962C8B-B14F-4D97-AF65-F5344CB8AC3E}">
        <p14:creationId xmlns:p14="http://schemas.microsoft.com/office/powerpoint/2010/main" val="1099389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23FB-32CB-4EF6-B87B-BB9738430F0E}"/>
              </a:ext>
            </a:extLst>
          </p:cNvPr>
          <p:cNvSpPr>
            <a:spLocks noGrp="1"/>
          </p:cNvSpPr>
          <p:nvPr>
            <p:ph type="title"/>
          </p:nvPr>
        </p:nvSpPr>
        <p:spPr/>
        <p:txBody>
          <a:bodyPr/>
          <a:lstStyle/>
          <a:p>
            <a:r>
              <a:rPr lang="en-US" dirty="0"/>
              <a:t>Alternative Method for 1C/F9/D9</a:t>
            </a:r>
            <a:endParaRPr lang="en-DE" dirty="0"/>
          </a:p>
        </p:txBody>
      </p:sp>
      <p:sp>
        <p:nvSpPr>
          <p:cNvPr id="3" name="Content Placeholder 2">
            <a:extLst>
              <a:ext uri="{FF2B5EF4-FFF2-40B4-BE49-F238E27FC236}">
                <a16:creationId xmlns:a16="http://schemas.microsoft.com/office/drawing/2014/main" id="{C1BCBBB4-CD7E-40A5-988B-9E531D051ACD}"/>
              </a:ext>
            </a:extLst>
          </p:cNvPr>
          <p:cNvSpPr>
            <a:spLocks noGrp="1"/>
          </p:cNvSpPr>
          <p:nvPr>
            <p:ph idx="1"/>
          </p:nvPr>
        </p:nvSpPr>
        <p:spPr/>
        <p:txBody>
          <a:bodyPr/>
          <a:lstStyle/>
          <a:p>
            <a:r>
              <a:rPr lang="en-US" dirty="0"/>
              <a:t>You can root your device via UART</a:t>
            </a:r>
          </a:p>
          <a:p>
            <a:pPr lvl="1"/>
            <a:r>
              <a:rPr lang="en-US" dirty="0"/>
              <a:t>Method might be safer</a:t>
            </a:r>
          </a:p>
          <a:p>
            <a:pPr lvl="1"/>
            <a:r>
              <a:rPr lang="en-US" dirty="0"/>
              <a:t>Risk of soft-bricking reduced</a:t>
            </a:r>
          </a:p>
          <a:p>
            <a:pPr lvl="1"/>
            <a:r>
              <a:rPr lang="en-US" dirty="0"/>
              <a:t>Check this link: </a:t>
            </a:r>
            <a:r>
              <a:rPr lang="en-US" sz="2400" dirty="0">
                <a:hlinkClick r:id="rId2"/>
              </a:rPr>
              <a:t>https://gist.github.com/stek29/5c44244ae190f3757a785f432536c22a</a:t>
            </a:r>
            <a:endParaRPr lang="en-US" sz="2400" dirty="0"/>
          </a:p>
          <a:p>
            <a:pPr lvl="1"/>
            <a:r>
              <a:rPr lang="en-US" dirty="0"/>
              <a:t>You need to build a normal firmware update (non-</a:t>
            </a:r>
            <a:r>
              <a:rPr lang="en-US" dirty="0" err="1"/>
              <a:t>livesuit</a:t>
            </a:r>
            <a:r>
              <a:rPr lang="en-US" dirty="0"/>
              <a:t>)</a:t>
            </a:r>
          </a:p>
          <a:p>
            <a:pPr lvl="1"/>
            <a:r>
              <a:rPr lang="en-US" dirty="0"/>
              <a:t>Hint: Your robot must be docked and charged before you run the installer!</a:t>
            </a:r>
            <a:endParaRPr lang="en-DE" dirty="0"/>
          </a:p>
        </p:txBody>
      </p:sp>
    </p:spTree>
    <p:extLst>
      <p:ext uri="{BB962C8B-B14F-4D97-AF65-F5344CB8AC3E}">
        <p14:creationId xmlns:p14="http://schemas.microsoft.com/office/powerpoint/2010/main" val="3749355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F1AF19-4D28-4F8C-A303-EDF0596D6A34}"/>
              </a:ext>
            </a:extLst>
          </p:cNvPr>
          <p:cNvSpPr>
            <a:spLocks noGrp="1"/>
          </p:cNvSpPr>
          <p:nvPr>
            <p:ph type="title"/>
          </p:nvPr>
        </p:nvSpPr>
        <p:spPr/>
        <p:txBody>
          <a:bodyPr/>
          <a:lstStyle/>
          <a:p>
            <a:r>
              <a:rPr lang="de-DE" dirty="0" err="1"/>
              <a:t>Sidenotes</a:t>
            </a:r>
            <a:endParaRPr lang="en-US" dirty="0"/>
          </a:p>
        </p:txBody>
      </p:sp>
      <p:sp>
        <p:nvSpPr>
          <p:cNvPr id="3" name="Inhaltsplatzhalter 2">
            <a:extLst>
              <a:ext uri="{FF2B5EF4-FFF2-40B4-BE49-F238E27FC236}">
                <a16:creationId xmlns:a16="http://schemas.microsoft.com/office/drawing/2014/main" id="{1F93FBB8-3371-4AF9-B972-9EC0D425EA93}"/>
              </a:ext>
            </a:extLst>
          </p:cNvPr>
          <p:cNvSpPr>
            <a:spLocks noGrp="1"/>
          </p:cNvSpPr>
          <p:nvPr>
            <p:ph idx="1"/>
          </p:nvPr>
        </p:nvSpPr>
        <p:spPr/>
        <p:txBody>
          <a:bodyPr/>
          <a:lstStyle/>
          <a:p>
            <a:r>
              <a:rPr lang="de-DE" dirty="0" err="1"/>
              <a:t>Rooting</a:t>
            </a:r>
            <a:r>
              <a:rPr lang="de-DE" dirty="0"/>
              <a:t> will </a:t>
            </a:r>
            <a:r>
              <a:rPr lang="de-DE" dirty="0" err="1"/>
              <a:t>permanently</a:t>
            </a:r>
            <a:r>
              <a:rPr lang="de-DE" dirty="0"/>
              <a:t> </a:t>
            </a:r>
            <a:r>
              <a:rPr lang="de-DE" dirty="0" err="1"/>
              <a:t>change</a:t>
            </a:r>
            <a:r>
              <a:rPr lang="de-DE" dirty="0"/>
              <a:t> </a:t>
            </a:r>
            <a:r>
              <a:rPr lang="de-DE" dirty="0" err="1"/>
              <a:t>files</a:t>
            </a:r>
            <a:r>
              <a:rPr lang="de-DE" dirty="0"/>
              <a:t> on </a:t>
            </a:r>
            <a:r>
              <a:rPr lang="de-DE" dirty="0" err="1"/>
              <a:t>your</a:t>
            </a:r>
            <a:r>
              <a:rPr lang="de-DE" dirty="0"/>
              <a:t> </a:t>
            </a:r>
            <a:r>
              <a:rPr lang="de-DE" dirty="0" err="1"/>
              <a:t>device</a:t>
            </a:r>
            <a:r>
              <a:rPr lang="de-DE" dirty="0"/>
              <a:t>*</a:t>
            </a:r>
          </a:p>
          <a:p>
            <a:pPr lvl="1"/>
            <a:r>
              <a:rPr lang="de-DE" dirty="0"/>
              <a:t>Cloud </a:t>
            </a:r>
            <a:r>
              <a:rPr lang="de-DE" dirty="0" err="1"/>
              <a:t>connection</a:t>
            </a:r>
            <a:r>
              <a:rPr lang="de-DE" dirty="0"/>
              <a:t> / App </a:t>
            </a:r>
            <a:r>
              <a:rPr lang="de-DE" dirty="0" err="1"/>
              <a:t>usage</a:t>
            </a:r>
            <a:r>
              <a:rPr lang="de-DE" dirty="0"/>
              <a:t> </a:t>
            </a:r>
            <a:r>
              <a:rPr lang="de-DE" dirty="0" err="1"/>
              <a:t>should</a:t>
            </a:r>
            <a:r>
              <a:rPr lang="de-DE" dirty="0"/>
              <a:t> </a:t>
            </a:r>
            <a:r>
              <a:rPr lang="de-DE" dirty="0" err="1"/>
              <a:t>be</a:t>
            </a:r>
            <a:r>
              <a:rPr lang="de-DE" dirty="0"/>
              <a:t> still possible</a:t>
            </a:r>
          </a:p>
          <a:p>
            <a:r>
              <a:rPr lang="de-DE" dirty="0"/>
              <a:t>By </a:t>
            </a:r>
            <a:r>
              <a:rPr lang="de-DE" dirty="0" err="1"/>
              <a:t>installing</a:t>
            </a:r>
            <a:r>
              <a:rPr lang="de-DE" dirty="0"/>
              <a:t> a </a:t>
            </a:r>
            <a:r>
              <a:rPr lang="de-DE" dirty="0" err="1"/>
              <a:t>custom</a:t>
            </a:r>
            <a:r>
              <a:rPr lang="de-DE" dirty="0"/>
              <a:t> </a:t>
            </a:r>
            <a:r>
              <a:rPr lang="de-DE" dirty="0" err="1"/>
              <a:t>firmware</a:t>
            </a:r>
            <a:r>
              <a:rPr lang="de-DE" dirty="0"/>
              <a:t>, </a:t>
            </a:r>
            <a:r>
              <a:rPr lang="de-DE" dirty="0" err="1"/>
              <a:t>you</a:t>
            </a:r>
            <a:r>
              <a:rPr lang="de-DE" dirty="0"/>
              <a:t> </a:t>
            </a:r>
            <a:r>
              <a:rPr lang="de-DE" dirty="0" err="1"/>
              <a:t>cannot</a:t>
            </a:r>
            <a:r>
              <a:rPr lang="de-DE" dirty="0"/>
              <a:t> update </a:t>
            </a:r>
            <a:r>
              <a:rPr lang="de-DE" dirty="0" err="1"/>
              <a:t>your</a:t>
            </a:r>
            <a:r>
              <a:rPr lang="de-DE" dirty="0"/>
              <a:t> </a:t>
            </a:r>
            <a:r>
              <a:rPr lang="de-DE" dirty="0" err="1"/>
              <a:t>device</a:t>
            </a:r>
            <a:r>
              <a:rPr lang="de-DE" dirty="0"/>
              <a:t> </a:t>
            </a:r>
            <a:r>
              <a:rPr lang="de-DE" dirty="0" err="1"/>
              <a:t>with</a:t>
            </a:r>
            <a:r>
              <a:rPr lang="de-DE" dirty="0"/>
              <a:t> </a:t>
            </a:r>
            <a:r>
              <a:rPr lang="de-DE" dirty="0" err="1"/>
              <a:t>official</a:t>
            </a:r>
            <a:r>
              <a:rPr lang="de-DE" dirty="0"/>
              <a:t> </a:t>
            </a:r>
            <a:r>
              <a:rPr lang="de-DE" dirty="0" err="1"/>
              <a:t>firmwares</a:t>
            </a:r>
            <a:r>
              <a:rPr lang="de-DE" dirty="0"/>
              <a:t> </a:t>
            </a:r>
            <a:r>
              <a:rPr lang="de-DE" dirty="0" err="1"/>
              <a:t>anymore</a:t>
            </a:r>
            <a:r>
              <a:rPr lang="de-DE" dirty="0"/>
              <a:t> **</a:t>
            </a:r>
          </a:p>
          <a:p>
            <a:pPr lvl="1"/>
            <a:r>
              <a:rPr lang="de-DE" dirty="0" err="1"/>
              <a:t>That</a:t>
            </a:r>
            <a:r>
              <a:rPr lang="de-DE" dirty="0"/>
              <a:t> </a:t>
            </a:r>
            <a:r>
              <a:rPr lang="de-DE" dirty="0" err="1"/>
              <a:t>is</a:t>
            </a:r>
            <a:r>
              <a:rPr lang="de-DE" dirty="0"/>
              <a:t> </a:t>
            </a:r>
            <a:r>
              <a:rPr lang="de-DE" dirty="0" err="1"/>
              <a:t>the</a:t>
            </a:r>
            <a:r>
              <a:rPr lang="de-DE" dirty="0"/>
              <a:t> </a:t>
            </a:r>
            <a:r>
              <a:rPr lang="de-DE" dirty="0" err="1"/>
              <a:t>price</a:t>
            </a:r>
            <a:r>
              <a:rPr lang="de-DE" dirty="0"/>
              <a:t> of </a:t>
            </a:r>
            <a:r>
              <a:rPr lang="de-DE" dirty="0" err="1"/>
              <a:t>rooting</a:t>
            </a:r>
            <a:endParaRPr lang="de-DE" dirty="0"/>
          </a:p>
          <a:p>
            <a:pPr lvl="1"/>
            <a:r>
              <a:rPr lang="de-DE" dirty="0" err="1"/>
              <a:t>You</a:t>
            </a:r>
            <a:r>
              <a:rPr lang="de-DE" dirty="0"/>
              <a:t> </a:t>
            </a:r>
            <a:r>
              <a:rPr lang="de-DE" dirty="0" err="1"/>
              <a:t>can</a:t>
            </a:r>
            <a:r>
              <a:rPr lang="de-DE" dirty="0"/>
              <a:t> update </a:t>
            </a:r>
            <a:r>
              <a:rPr lang="de-DE" dirty="0" err="1"/>
              <a:t>your</a:t>
            </a:r>
            <a:r>
              <a:rPr lang="de-DE" dirty="0"/>
              <a:t> </a:t>
            </a:r>
            <a:r>
              <a:rPr lang="de-DE" dirty="0" err="1"/>
              <a:t>device</a:t>
            </a:r>
            <a:r>
              <a:rPr lang="de-DE" dirty="0"/>
              <a:t> </a:t>
            </a:r>
            <a:r>
              <a:rPr lang="de-DE" dirty="0" err="1"/>
              <a:t>with</a:t>
            </a:r>
            <a:r>
              <a:rPr lang="de-DE" dirty="0"/>
              <a:t> </a:t>
            </a:r>
            <a:r>
              <a:rPr lang="de-DE" dirty="0" err="1"/>
              <a:t>custom</a:t>
            </a:r>
            <a:r>
              <a:rPr lang="de-DE" dirty="0"/>
              <a:t> </a:t>
            </a:r>
            <a:r>
              <a:rPr lang="de-DE" dirty="0" err="1"/>
              <a:t>firmwares</a:t>
            </a:r>
            <a:endParaRPr lang="de-DE" dirty="0"/>
          </a:p>
          <a:p>
            <a:r>
              <a:rPr lang="de-DE" dirty="0"/>
              <a:t>Connect </a:t>
            </a:r>
            <a:r>
              <a:rPr lang="de-DE" dirty="0" err="1"/>
              <a:t>to</a:t>
            </a:r>
            <a:r>
              <a:rPr lang="de-DE" dirty="0"/>
              <a:t> </a:t>
            </a:r>
            <a:r>
              <a:rPr lang="de-DE" dirty="0" err="1"/>
              <a:t>your</a:t>
            </a:r>
            <a:r>
              <a:rPr lang="de-DE" dirty="0"/>
              <a:t> </a:t>
            </a:r>
            <a:r>
              <a:rPr lang="de-DE" dirty="0" err="1"/>
              <a:t>robot</a:t>
            </a:r>
            <a:r>
              <a:rPr lang="de-DE" dirty="0"/>
              <a:t> and </a:t>
            </a:r>
            <a:r>
              <a:rPr lang="de-DE" dirty="0" err="1"/>
              <a:t>write</a:t>
            </a:r>
            <a:r>
              <a:rPr lang="de-DE" dirty="0"/>
              <a:t> down </a:t>
            </a:r>
            <a:r>
              <a:rPr lang="de-DE" dirty="0" err="1"/>
              <a:t>the</a:t>
            </a:r>
            <a:r>
              <a:rPr lang="de-DE" dirty="0"/>
              <a:t> MAC </a:t>
            </a:r>
            <a:r>
              <a:rPr lang="de-DE" dirty="0" err="1"/>
              <a:t>address</a:t>
            </a:r>
            <a:endParaRPr lang="de-DE" dirty="0"/>
          </a:p>
          <a:p>
            <a:pPr marL="609585" lvl="1" indent="0">
              <a:buNone/>
            </a:pPr>
            <a:endParaRPr lang="en-US" sz="1600" dirty="0"/>
          </a:p>
          <a:p>
            <a:pPr marL="609585" lvl="1" indent="0">
              <a:buNone/>
            </a:pPr>
            <a:r>
              <a:rPr lang="en-US" sz="1600" dirty="0"/>
              <a:t>* we needed to reconstruct parts from the firmware by extracting contents from flash and guessing unknown parts.</a:t>
            </a:r>
          </a:p>
          <a:p>
            <a:pPr marL="609585" lvl="1" indent="0">
              <a:buNone/>
            </a:pPr>
            <a:r>
              <a:rPr lang="de-DE" sz="1600" dirty="0"/>
              <a:t>** </a:t>
            </a:r>
            <a:r>
              <a:rPr lang="de-DE" sz="1600" dirty="0" err="1"/>
              <a:t>if</a:t>
            </a:r>
            <a:r>
              <a:rPr lang="de-DE" sz="1600" dirty="0"/>
              <a:t> </a:t>
            </a:r>
            <a:r>
              <a:rPr lang="de-DE" sz="1600" dirty="0" err="1"/>
              <a:t>you</a:t>
            </a:r>
            <a:r>
              <a:rPr lang="de-DE" sz="1600" dirty="0"/>
              <a:t> </a:t>
            </a:r>
            <a:r>
              <a:rPr lang="de-DE" sz="1600" dirty="0" err="1"/>
              <a:t>backup</a:t>
            </a:r>
            <a:r>
              <a:rPr lang="de-DE" sz="1600" dirty="0"/>
              <a:t> </a:t>
            </a:r>
            <a:r>
              <a:rPr lang="de-DE" sz="1600" dirty="0" err="1"/>
              <a:t>the</a:t>
            </a:r>
            <a:r>
              <a:rPr lang="de-DE" sz="1600" dirty="0"/>
              <a:t> </a:t>
            </a:r>
            <a:r>
              <a:rPr lang="de-DE" sz="1600" dirty="0" err="1"/>
              <a:t>encryption</a:t>
            </a:r>
            <a:r>
              <a:rPr lang="de-DE" sz="1600" dirty="0"/>
              <a:t> </a:t>
            </a:r>
            <a:r>
              <a:rPr lang="de-DE" sz="1600" dirty="0" err="1"/>
              <a:t>keys</a:t>
            </a:r>
            <a:r>
              <a:rPr lang="de-DE" sz="1600" dirty="0"/>
              <a:t>, </a:t>
            </a:r>
            <a:r>
              <a:rPr lang="de-DE" sz="1600" dirty="0" err="1"/>
              <a:t>you</a:t>
            </a:r>
            <a:r>
              <a:rPr lang="de-DE" sz="1600" dirty="0"/>
              <a:t> </a:t>
            </a:r>
            <a:r>
              <a:rPr lang="de-DE" sz="1600" dirty="0" err="1"/>
              <a:t>can</a:t>
            </a:r>
            <a:r>
              <a:rPr lang="de-DE" sz="1600" dirty="0"/>
              <a:t> restore </a:t>
            </a:r>
            <a:r>
              <a:rPr lang="de-DE" sz="1600" dirty="0" err="1"/>
              <a:t>them</a:t>
            </a:r>
            <a:r>
              <a:rPr lang="de-DE" sz="1600" dirty="0"/>
              <a:t> at a </a:t>
            </a:r>
            <a:r>
              <a:rPr lang="de-DE" sz="1600" dirty="0" err="1"/>
              <a:t>future</a:t>
            </a:r>
            <a:r>
              <a:rPr lang="de-DE" sz="1600" dirty="0"/>
              <a:t> time. In </a:t>
            </a:r>
            <a:r>
              <a:rPr lang="de-DE" sz="1600" dirty="0" err="1"/>
              <a:t>special</a:t>
            </a:r>
            <a:r>
              <a:rPr lang="de-DE" sz="1600" dirty="0"/>
              <a:t> </a:t>
            </a:r>
            <a:r>
              <a:rPr lang="de-DE" sz="1600" dirty="0" err="1"/>
              <a:t>circumstances</a:t>
            </a:r>
            <a:r>
              <a:rPr lang="de-DE" sz="1600" dirty="0"/>
              <a:t> (</a:t>
            </a:r>
            <a:r>
              <a:rPr lang="de-DE" sz="1600" dirty="0" err="1"/>
              <a:t>dead</a:t>
            </a:r>
            <a:r>
              <a:rPr lang="de-DE" sz="1600" dirty="0"/>
              <a:t> </a:t>
            </a:r>
            <a:r>
              <a:rPr lang="de-DE" sz="1600" dirty="0" err="1"/>
              <a:t>hardware</a:t>
            </a:r>
            <a:r>
              <a:rPr lang="de-DE" sz="1600" dirty="0"/>
              <a:t>) </a:t>
            </a:r>
            <a:r>
              <a:rPr lang="de-DE" sz="1600" dirty="0" err="1"/>
              <a:t>we</a:t>
            </a:r>
            <a:r>
              <a:rPr lang="de-DE" sz="1600" dirty="0"/>
              <a:t> </a:t>
            </a:r>
            <a:r>
              <a:rPr lang="de-DE" sz="1600" dirty="0" err="1"/>
              <a:t>might</a:t>
            </a:r>
            <a:r>
              <a:rPr lang="de-DE" sz="1600" dirty="0"/>
              <a:t> </a:t>
            </a:r>
            <a:r>
              <a:rPr lang="de-DE" sz="1600" dirty="0" err="1"/>
              <a:t>provide</a:t>
            </a:r>
            <a:r>
              <a:rPr lang="de-DE" sz="1600" dirty="0"/>
              <a:t> </a:t>
            </a:r>
            <a:r>
              <a:rPr lang="de-DE" sz="1600" dirty="0" err="1"/>
              <a:t>you</a:t>
            </a:r>
            <a:r>
              <a:rPr lang="de-DE" sz="1600" dirty="0"/>
              <a:t> </a:t>
            </a:r>
            <a:r>
              <a:rPr lang="de-DE" sz="1600" dirty="0" err="1"/>
              <a:t>with</a:t>
            </a:r>
            <a:r>
              <a:rPr lang="de-DE" sz="1600" dirty="0"/>
              <a:t> stock </a:t>
            </a:r>
            <a:r>
              <a:rPr lang="de-DE" sz="1600" dirty="0" err="1"/>
              <a:t>firmware</a:t>
            </a:r>
            <a:r>
              <a:rPr lang="de-DE" sz="1600" dirty="0"/>
              <a:t>.</a:t>
            </a:r>
          </a:p>
        </p:txBody>
      </p:sp>
    </p:spTree>
    <p:extLst>
      <p:ext uri="{BB962C8B-B14F-4D97-AF65-F5344CB8AC3E}">
        <p14:creationId xmlns:p14="http://schemas.microsoft.com/office/powerpoint/2010/main" val="409387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FC69-BFB8-4B1F-8BD1-3362E8C6D675}"/>
              </a:ext>
            </a:extLst>
          </p:cNvPr>
          <p:cNvSpPr>
            <a:spLocks noGrp="1"/>
          </p:cNvSpPr>
          <p:nvPr>
            <p:ph type="title"/>
          </p:nvPr>
        </p:nvSpPr>
        <p:spPr/>
        <p:txBody>
          <a:bodyPr/>
          <a:lstStyle/>
          <a:p>
            <a:r>
              <a:rPr lang="en-US" dirty="0"/>
              <a:t>Important information</a:t>
            </a:r>
            <a:endParaRPr lang="en-DE" dirty="0"/>
          </a:p>
        </p:txBody>
      </p:sp>
      <p:sp>
        <p:nvSpPr>
          <p:cNvPr id="3" name="Content Placeholder 2">
            <a:extLst>
              <a:ext uri="{FF2B5EF4-FFF2-40B4-BE49-F238E27FC236}">
                <a16:creationId xmlns:a16="http://schemas.microsoft.com/office/drawing/2014/main" id="{4A16FC8A-CDBE-46FB-B508-552E9FF91F86}"/>
              </a:ext>
            </a:extLst>
          </p:cNvPr>
          <p:cNvSpPr>
            <a:spLocks noGrp="1"/>
          </p:cNvSpPr>
          <p:nvPr>
            <p:ph idx="1"/>
          </p:nvPr>
        </p:nvSpPr>
        <p:spPr/>
        <p:txBody>
          <a:bodyPr/>
          <a:lstStyle/>
          <a:p>
            <a:r>
              <a:rPr lang="en-US" dirty="0"/>
              <a:t>DO NOT UPDATE THE FIRMWARE VIA THE APP if you ever plan to root your device</a:t>
            </a:r>
          </a:p>
          <a:p>
            <a:pPr lvl="1"/>
            <a:r>
              <a:rPr lang="en-US" sz="2400" dirty="0"/>
              <a:t>New </a:t>
            </a:r>
            <a:r>
              <a:rPr lang="en-US" sz="2400" dirty="0" err="1"/>
              <a:t>firmwares</a:t>
            </a:r>
            <a:r>
              <a:rPr lang="en-US" sz="2400" dirty="0"/>
              <a:t> have rooting methods patched</a:t>
            </a:r>
          </a:p>
          <a:p>
            <a:pPr lvl="1"/>
            <a:r>
              <a:rPr lang="en-US" sz="2400" dirty="0"/>
              <a:t>Root might be still possible, but is more complicated and risky</a:t>
            </a:r>
            <a:endParaRPr lang="en-US" sz="2800" dirty="0"/>
          </a:p>
          <a:p>
            <a:r>
              <a:rPr lang="en-US" dirty="0"/>
              <a:t>Before rooting: test the device without using the app</a:t>
            </a:r>
          </a:p>
          <a:p>
            <a:pPr lvl="1"/>
            <a:r>
              <a:rPr lang="en-US" sz="2400" dirty="0"/>
              <a:t>Fully charge your device</a:t>
            </a:r>
          </a:p>
          <a:p>
            <a:pPr lvl="1"/>
            <a:r>
              <a:rPr lang="en-US" sz="2400" dirty="0"/>
              <a:t>Use the buttons to start the cleaning run</a:t>
            </a:r>
          </a:p>
          <a:p>
            <a:pPr lvl="1"/>
            <a:r>
              <a:rPr lang="en-US" sz="2400" dirty="0"/>
              <a:t>Let the robot clean multiple times</a:t>
            </a:r>
          </a:p>
          <a:p>
            <a:pPr lvl="1"/>
            <a:r>
              <a:rPr lang="en-US" sz="2400" dirty="0"/>
              <a:t>Background: Some devices come with defects from the factory. It is tricky to figure out if your robot behaves weirdly due to it being already broken or due to rooting</a:t>
            </a:r>
            <a:endParaRPr lang="en-DE" sz="2400" dirty="0"/>
          </a:p>
        </p:txBody>
      </p:sp>
    </p:spTree>
    <p:extLst>
      <p:ext uri="{BB962C8B-B14F-4D97-AF65-F5344CB8AC3E}">
        <p14:creationId xmlns:p14="http://schemas.microsoft.com/office/powerpoint/2010/main" val="425029847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7209</TotalTime>
  <Words>5610</Words>
  <Application>Microsoft Office PowerPoint</Application>
  <PresentationFormat>Widescreen</PresentationFormat>
  <Paragraphs>573</Paragraphs>
  <Slides>71</Slides>
  <Notes>23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71</vt:i4>
      </vt:variant>
    </vt:vector>
  </HeadingPairs>
  <TitlesOfParts>
    <vt:vector size="79" baseType="lpstr">
      <vt:lpstr>Arial</vt:lpstr>
      <vt:lpstr>Calibri</vt:lpstr>
      <vt:lpstr>Calibri Light</vt:lpstr>
      <vt:lpstr>Three the Hard way</vt:lpstr>
      <vt:lpstr>Verdana</vt:lpstr>
      <vt:lpstr>Office</vt:lpstr>
      <vt:lpstr>Larissa</vt:lpstr>
      <vt:lpstr>Larissa</vt:lpstr>
      <vt:lpstr>PowerPoint Presentation</vt:lpstr>
      <vt:lpstr>Before you continue: Please look thru all slides and the FAQ before you start your adventure</vt:lpstr>
      <vt:lpstr>Good news: No soldering or teardown required</vt:lpstr>
      <vt:lpstr>Why get root access?</vt:lpstr>
      <vt:lpstr>Currently tested devices (02.2022)</vt:lpstr>
      <vt:lpstr>Risks</vt:lpstr>
      <vt:lpstr>More risks</vt:lpstr>
      <vt:lpstr>Sidenotes</vt:lpstr>
      <vt:lpstr>Important information</vt:lpstr>
      <vt:lpstr>Current available rooting methods</vt:lpstr>
      <vt:lpstr>Tools required for root</vt:lpstr>
      <vt:lpstr>Opening the device</vt:lpstr>
      <vt:lpstr>Opening the device</vt:lpstr>
      <vt:lpstr>Opening the device</vt:lpstr>
      <vt:lpstr>Opening the device</vt:lpstr>
      <vt:lpstr>Opening the device</vt:lpstr>
      <vt:lpstr>Debug pinout</vt:lpstr>
      <vt:lpstr>Rooting with custom PCBs</vt:lpstr>
      <vt:lpstr>Rooting with custom PCBs</vt:lpstr>
      <vt:lpstr>Usage of basic PCB</vt:lpstr>
      <vt:lpstr>Usage of advanced PCB</vt:lpstr>
      <vt:lpstr>Usage of Archi’s PCB*</vt:lpstr>
      <vt:lpstr>Connecting jumper wires (2mm pitch)</vt:lpstr>
      <vt:lpstr>Reset Method</vt:lpstr>
      <vt:lpstr>Reset Method</vt:lpstr>
      <vt:lpstr>Reset Method Step 0</vt:lpstr>
      <vt:lpstr>Reset Method Step 1</vt:lpstr>
      <vt:lpstr>Reset Method Step 2a</vt:lpstr>
      <vt:lpstr>Reset Method Step 2b</vt:lpstr>
      <vt:lpstr>Reset Method Step 3</vt:lpstr>
      <vt:lpstr>Reset Method Step 4</vt:lpstr>
      <vt:lpstr>Reset Method Step 5</vt:lpstr>
      <vt:lpstr>Reset Method Step 6</vt:lpstr>
      <vt:lpstr>Reset Method Step 7</vt:lpstr>
      <vt:lpstr>UART Method</vt:lpstr>
      <vt:lpstr>UART method</vt:lpstr>
      <vt:lpstr>UART Method Step 1</vt:lpstr>
      <vt:lpstr>UART Method Step 2a</vt:lpstr>
      <vt:lpstr>UART Method Step 2b</vt:lpstr>
      <vt:lpstr>UART Method Step 3</vt:lpstr>
      <vt:lpstr>UART Method Step 4a</vt:lpstr>
      <vt:lpstr>UART Method Step 4b</vt:lpstr>
      <vt:lpstr>UART Method Step 4c</vt:lpstr>
      <vt:lpstr>UART Method Step 5</vt:lpstr>
      <vt:lpstr>UART Method Step 6</vt:lpstr>
      <vt:lpstr>UART Method Step 7</vt:lpstr>
      <vt:lpstr>Livesuit/FEL rooting</vt:lpstr>
      <vt:lpstr>For 1C/F9/D9 only: DO NOT PROCEED if you do not have a backup of the configuration and calibration!! (check the method at the end of this pdf document)</vt:lpstr>
      <vt:lpstr>Root Step 1</vt:lpstr>
      <vt:lpstr>Root Step 2</vt:lpstr>
      <vt:lpstr>Root Step 2a</vt:lpstr>
      <vt:lpstr>Root Step 2b</vt:lpstr>
      <vt:lpstr>Root Step 2c</vt:lpstr>
      <vt:lpstr>Root Step 3</vt:lpstr>
      <vt:lpstr>Root Step 3 Trouble shooting</vt:lpstr>
      <vt:lpstr>Firmware customization</vt:lpstr>
      <vt:lpstr>PowerPoint Presentation</vt:lpstr>
      <vt:lpstr>Customization of firmware</vt:lpstr>
      <vt:lpstr>Valetudo installation</vt:lpstr>
      <vt:lpstr>PowerPoint Presentation</vt:lpstr>
      <vt:lpstr>Backups via UART</vt:lpstr>
      <vt:lpstr>Backup of configuration and calibration</vt:lpstr>
      <vt:lpstr>Backup Step 1</vt:lpstr>
      <vt:lpstr>Backup Step 2a</vt:lpstr>
      <vt:lpstr>Backup Step 2b</vt:lpstr>
      <vt:lpstr>Backup Step 3</vt:lpstr>
      <vt:lpstr>Backup Step 4a</vt:lpstr>
      <vt:lpstr>Backup Step 4b</vt:lpstr>
      <vt:lpstr>Backup Step 4c</vt:lpstr>
      <vt:lpstr>Rooting preparations</vt:lpstr>
      <vt:lpstr>Alternative Method for 1C/F9/D9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 rooting</dc:title>
  <dc:creator>Dennis Giese</dc:creator>
  <cp:keywords>Dreame 1C/F9/D9 rooting https://dontvacuum.me</cp:keywords>
  <cp:lastModifiedBy>Dennis Giese</cp:lastModifiedBy>
  <cp:revision>470</cp:revision>
  <dcterms:created xsi:type="dcterms:W3CDTF">2018-01-18T10:48:25Z</dcterms:created>
  <dcterms:modified xsi:type="dcterms:W3CDTF">2022-02-13T07:54:57Z</dcterms:modified>
</cp:coreProperties>
</file>